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72" r:id="rId2"/>
  </p:sldMasterIdLst>
  <p:notesMasterIdLst>
    <p:notesMasterId r:id="rId24"/>
  </p:notesMasterIdLst>
  <p:sldIdLst>
    <p:sldId id="256" r:id="rId3"/>
    <p:sldId id="257" r:id="rId4"/>
    <p:sldId id="258" r:id="rId5"/>
    <p:sldId id="260" r:id="rId6"/>
    <p:sldId id="259" r:id="rId7"/>
    <p:sldId id="277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1" r:id="rId18"/>
    <p:sldId id="272" r:id="rId19"/>
    <p:sldId id="273" r:id="rId20"/>
    <p:sldId id="274" r:id="rId21"/>
    <p:sldId id="275" r:id="rId22"/>
    <p:sldId id="278" r:id="rId23"/>
  </p:sldIdLst>
  <p:sldSz cx="9144000" cy="5143500" type="screen16x9"/>
  <p:notesSz cx="6858000" cy="9144000"/>
  <p:embeddedFontLst>
    <p:embeddedFont>
      <p:font typeface="Lato" panose="020B0604020202020204" charset="0"/>
      <p:regular r:id="rId25"/>
      <p:bold r:id="rId26"/>
      <p:italic r:id="rId27"/>
      <p:boldItalic r:id="rId28"/>
    </p:embeddedFont>
    <p:embeddedFont>
      <p:font typeface="Calibri" panose="020F0502020204030204" pitchFamily="34" charset="0"/>
      <p:regular r:id="rId29"/>
      <p:bold r:id="rId30"/>
      <p:italic r:id="rId31"/>
      <p:boldItalic r:id="rId32"/>
    </p:embeddedFont>
    <p:embeddedFont>
      <p:font typeface="Lato Black" panose="020B0604020202020204" charset="0"/>
      <p:bold r:id="rId33"/>
      <p:boldItalic r:id="rId34"/>
    </p:embeddedFont>
    <p:embeddedFont>
      <p:font typeface="Montserrat" panose="020B0604020202020204" charset="0"/>
      <p:regular r:id="rId35"/>
      <p:bold r:id="rId36"/>
      <p:italic r:id="rId37"/>
      <p:boldItalic r:id="rId38"/>
    </p:embeddedFont>
    <p:embeddedFont>
      <p:font typeface="Montserrat Medium" panose="020B0604020202020204" charset="0"/>
      <p:regular r:id="rId39"/>
      <p:bold r:id="rId40"/>
      <p:italic r:id="rId41"/>
      <p:boldItalic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4" roundtripDataSignature="AMtx7mg0DqOpC3Sc24M9HFzYHTqw/OA6E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EFDA75D-37F5-5C6D-004B-3DE83E4F0588}" v="80" dt="2023-02-10T19:15:52.241"/>
    <p1510:client id="{3460D29F-BE6A-A90C-9A1E-7770C79EF885}" v="1" dt="2023-02-07T16:49:36.723"/>
    <p1510:client id="{42376BE9-E0C5-50DF-CA3D-3F9AF9C0DF7B}" v="21" dt="2023-02-12T18:24:41.61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2" d="100"/>
          <a:sy n="92" d="100"/>
        </p:scale>
        <p:origin x="-756" y="-9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2.fntdata"/><Relationship Id="rId39" Type="http://schemas.openxmlformats.org/officeDocument/2006/relationships/font" Target="fonts/font15.fntdata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font" Target="fonts/font10.fntdata"/><Relationship Id="rId42" Type="http://schemas.openxmlformats.org/officeDocument/2006/relationships/font" Target="fonts/font18.fntdata"/><Relationship Id="rId47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font" Target="fonts/font14.fntdata"/><Relationship Id="rId46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5.fntdata"/><Relationship Id="rId41" Type="http://schemas.openxmlformats.org/officeDocument/2006/relationships/font" Target="fonts/font1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font" Target="fonts/font16.fntdata"/><Relationship Id="rId45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49" Type="http://schemas.microsoft.com/office/2015/10/relationships/revisionInfo" Target="revisionInfo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7.fntdata"/><Relationship Id="rId44" Type="http://customschemas.google.com/relationships/presentationmetadata" Target="meta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4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16660244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huggingface.co/bigscience/bloom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://www.idris.fr/eng/jean-zay/index.html" TargetMode="External"/><Relationship Id="rId5" Type="http://schemas.openxmlformats.org/officeDocument/2006/relationships/hyperlink" Target="https://www.dell.com/en-us/shop/nvidia-ampere-a100-pcie-300w-80gb-passive-double-wide-full-height-gpu-customer-install/apd/490-bhbk/graphic-video-cards" TargetMode="External"/><Relationship Id="rId4" Type="http://schemas.openxmlformats.org/officeDocument/2006/relationships/hyperlink" Target="https://huggingface.co/blog/bloom-inference-pytorch-scripts" TargetMode="Externa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huggingface.co/bigscience/bloom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://www.idris.fr/eng/jean-zay/index.html" TargetMode="External"/><Relationship Id="rId5" Type="http://schemas.openxmlformats.org/officeDocument/2006/relationships/hyperlink" Target="https://www.dell.com/en-us/shop/nvidia-ampere-a100-pcie-300w-80gb-passive-double-wide-full-height-gpu-customer-install/apd/490-bhbk/graphic-video-cards" TargetMode="External"/><Relationship Id="rId4" Type="http://schemas.openxmlformats.org/officeDocument/2006/relationships/hyperlink" Target="https://huggingface.co/blog/bloom-inference-pytorch-scripts" TargetMode="External"/></Relationships>
</file>

<file path=ppt/notesSlides/_rels/notes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huggingface.co/bigscience/bloom" TargetMode="External"/><Relationship Id="rId3" Type="http://schemas.openxmlformats.org/officeDocument/2006/relationships/hyperlink" Target="http://huggingface.co/" TargetMode="External"/><Relationship Id="rId7" Type="http://schemas.openxmlformats.org/officeDocument/2006/relationships/hyperlink" Target="https://bigscience.huggingface.co/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www.notion.so/bigscience/Organisation-292995757b644b1db4acfa9a5705f4ae" TargetMode="External"/><Relationship Id="rId11" Type="http://schemas.openxmlformats.org/officeDocument/2006/relationships/hyperlink" Target="http://www.idris.fr/eng/jean-zay/index.html" TargetMode="External"/><Relationship Id="rId5" Type="http://schemas.openxmlformats.org/officeDocument/2006/relationships/hyperlink" Target="http://www.idris.fr/eng/info/missions-eng.html" TargetMode="External"/><Relationship Id="rId10" Type="http://schemas.openxmlformats.org/officeDocument/2006/relationships/hyperlink" Target="https://www.dell.com/en-us/shop/nvidia-ampere-a100-pcie-300w-80gb-passive-double-wide-full-height-gpu-customer-install/apd/490-bhbk/graphic-video-cards" TargetMode="External"/><Relationship Id="rId4" Type="http://schemas.openxmlformats.org/officeDocument/2006/relationships/hyperlink" Target="https://www.genci.fr/en" TargetMode="External"/><Relationship Id="rId9" Type="http://schemas.openxmlformats.org/officeDocument/2006/relationships/hyperlink" Target="https://huggingface.co/blog/bloom-inference-pytorch-scripts" TargetMode="Externa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huggingface.co/bigscience/bloom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bigscience.huggingface.co/" TargetMode="External"/><Relationship Id="rId7" Type="http://schemas.openxmlformats.org/officeDocument/2006/relationships/hyperlink" Target="http://www.idris.fr/eng/jean-zay/index.html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www.dell.com/en-us/shop/nvidia-ampere-a100-pcie-300w-80gb-passive-double-wide-full-height-gpu-customer-install/apd/490-bhbk/graphic-video-cards" TargetMode="External"/><Relationship Id="rId5" Type="http://schemas.openxmlformats.org/officeDocument/2006/relationships/hyperlink" Target="https://huggingface.co/blog/bloom-inference-pytorch-scripts" TargetMode="External"/><Relationship Id="rId4" Type="http://schemas.openxmlformats.org/officeDocument/2006/relationships/hyperlink" Target="https://huggingface.co/bigscience/bloom" TargetMode="Externa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:notes"/>
          <p:cNvSpPr txBox="1">
            <a:spLocks noGrp="1"/>
          </p:cNvSpPr>
          <p:nvPr>
            <p:ph type="body" idx="1"/>
          </p:nvPr>
        </p:nvSpPr>
        <p:spPr>
          <a:xfrm>
            <a:off x="685795" y="4343382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ES"/>
              <a:t>Jan</a:t>
            </a:r>
            <a:endParaRPr/>
          </a:p>
        </p:txBody>
      </p:sp>
      <p:sp>
        <p:nvSpPr>
          <p:cNvPr id="58" name="Google Shape;5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2" name="Google Shape;132;p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0:notes"/>
          <p:cNvSpPr txBox="1">
            <a:spLocks noGrp="1"/>
          </p:cNvSpPr>
          <p:nvPr>
            <p:ph type="body" idx="1"/>
          </p:nvPr>
        </p:nvSpPr>
        <p:spPr>
          <a:xfrm>
            <a:off x="685795" y="4343382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ES" u="sng">
                <a:solidFill>
                  <a:schemeClr val="hlink"/>
                </a:solidFill>
                <a:hlinkClick r:id="rId3"/>
              </a:rPr>
              <a:t>bigscience/bloom · Cara abrazadora (huggingface.co)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ES" u="sng">
                <a:solidFill>
                  <a:schemeClr val="hlink"/>
                </a:solidFill>
                <a:hlinkClick r:id="rId4"/>
              </a:rPr>
              <a:t>Inferencia BLOOM increíblemente rápida con DeepSpeed y Accelerate (huggingface.co)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ES" u="sng">
                <a:solidFill>
                  <a:schemeClr val="hlink"/>
                </a:solidFill>
                <a:hlinkClick r:id="rId5"/>
              </a:rPr>
              <a:t>NVIDIA Ampere A100, PCIe, 300W, 80GB Passive, Double Wide, Full Height GPU Customer Install | Dell USA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ES" u="sng">
                <a:solidFill>
                  <a:schemeClr val="hlink"/>
                </a:solidFill>
                <a:hlinkClick r:id="rId6"/>
              </a:rPr>
              <a:t>IDRIS - Jean Zay: HPE SGI 8600 computer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38" name="Google Shape;138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dc64e309d3_0_23:notes"/>
          <p:cNvSpPr txBox="1">
            <a:spLocks noGrp="1"/>
          </p:cNvSpPr>
          <p:nvPr>
            <p:ph type="body" idx="1"/>
          </p:nvPr>
        </p:nvSpPr>
        <p:spPr>
          <a:xfrm>
            <a:off x="685795" y="4343382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ES"/>
              <a:t>En resumen, el modelo de pregunta y respuesta es adecuado para tareas simples de respuesta con requisitos de precisión y fiabilidad elevados, mientras que el modelo de generación de texto es adecuado para tareas más complejas que requieren la generación de texto.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ES" u="sng">
                <a:solidFill>
                  <a:schemeClr val="hlink"/>
                </a:solidFill>
                <a:hlinkClick r:id="rId3"/>
              </a:rPr>
              <a:t>bigscience/bloom · Cara abrazadora (huggingface.co)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ES" u="sng">
                <a:solidFill>
                  <a:schemeClr val="hlink"/>
                </a:solidFill>
                <a:hlinkClick r:id="rId4"/>
              </a:rPr>
              <a:t>Inferencia BLOOM increíblemente rápida con DeepSpeed y Accelerate (huggingface.co)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ES" u="sng">
                <a:solidFill>
                  <a:schemeClr val="hlink"/>
                </a:solidFill>
                <a:hlinkClick r:id="rId5"/>
              </a:rPr>
              <a:t>NVIDIA Ampere A100, PCIe, 300W, 80GB Passive, Double Wide, Full Height GPU Customer Install | Dell USA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ES" u="sng">
                <a:solidFill>
                  <a:schemeClr val="hlink"/>
                </a:solidFill>
                <a:hlinkClick r:id="rId6"/>
              </a:rPr>
              <a:t>IDRIS - Jean Zay: HPE SGI 8600 computer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45" name="Google Shape;145;g1dc64e309d3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1dc64e309d3_0_16:notes"/>
          <p:cNvSpPr txBox="1">
            <a:spLocks noGrp="1"/>
          </p:cNvSpPr>
          <p:nvPr>
            <p:ph type="body" idx="1"/>
          </p:nvPr>
        </p:nvSpPr>
        <p:spPr>
          <a:xfrm>
            <a:off x="685795" y="4343382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s-ES">
                <a:solidFill>
                  <a:srgbClr val="4B5563"/>
                </a:solidFill>
              </a:rPr>
              <a:t>Los usos de Bloom fuera del alcance incluyen:</a:t>
            </a:r>
            <a:endParaRPr>
              <a:solidFill>
                <a:srgbClr val="4B5563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B5563"/>
              </a:buClr>
              <a:buSzPts val="1100"/>
              <a:buChar char="●"/>
            </a:pPr>
            <a:r>
              <a:rPr lang="es-ES">
                <a:solidFill>
                  <a:srgbClr val="4B5563"/>
                </a:solidFill>
              </a:rPr>
              <a:t>Uso en dominios biomédicos, dominios políticos y legales, o dominios financieros</a:t>
            </a:r>
            <a:endParaRPr>
              <a:solidFill>
                <a:srgbClr val="4B5563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100"/>
              <a:buFont typeface="Arial"/>
              <a:buChar char="●"/>
            </a:pPr>
            <a:r>
              <a:rPr lang="es-ES">
                <a:solidFill>
                  <a:srgbClr val="4B5563"/>
                </a:solidFill>
              </a:rPr>
              <a:t>Uso para evaluar o calificar a individuos, como empleo, educación o crédito</a:t>
            </a:r>
            <a:endParaRPr>
              <a:solidFill>
                <a:srgbClr val="4B5563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100"/>
              <a:buFont typeface="Arial"/>
              <a:buChar char="●"/>
            </a:pPr>
            <a:r>
              <a:rPr lang="es-ES">
                <a:solidFill>
                  <a:srgbClr val="4B5563"/>
                </a:solidFill>
              </a:rPr>
              <a:t>Aplicar el modelo para decisiones automáticas críticas, generar contenido fáctico, crear resúmenes confiables o generar predicciones que deben ser correctas</a:t>
            </a:r>
            <a:endParaRPr>
              <a:solidFill>
                <a:srgbClr val="4B5563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3600"/>
              </a:spcBef>
              <a:spcAft>
                <a:spcPts val="0"/>
              </a:spcAft>
              <a:buNone/>
            </a:pPr>
            <a:r>
              <a:rPr lang="es-ES">
                <a:solidFill>
                  <a:srgbClr val="333333"/>
                </a:solidFill>
                <a:highlight>
                  <a:srgbClr val="F9FBFC"/>
                </a:highlight>
              </a:rPr>
              <a:t> </a:t>
            </a:r>
            <a:r>
              <a:rPr lang="es-ES" b="1">
                <a:solidFill>
                  <a:srgbClr val="00426E"/>
                </a:solidFill>
              </a:rPr>
              <a:t>BigScience: </a:t>
            </a:r>
            <a:r>
              <a:rPr lang="es-ES">
                <a:solidFill>
                  <a:srgbClr val="333333"/>
                </a:solidFill>
                <a:highlight>
                  <a:srgbClr val="F9FBFC"/>
                </a:highlight>
              </a:rPr>
              <a:t>Es una colaboración abierta iniciada por </a:t>
            </a:r>
            <a:r>
              <a:rPr lang="es-ES" u="sng">
                <a:solidFill>
                  <a:schemeClr val="hlink"/>
                </a:solidFill>
                <a:highlight>
                  <a:srgbClr val="F9FBFC"/>
                </a:highlight>
                <a:hlinkClick r:id="rId3"/>
              </a:rPr>
              <a:t>HuggingFace</a:t>
            </a:r>
            <a:r>
              <a:rPr lang="es-ES">
                <a:solidFill>
                  <a:srgbClr val="333333"/>
                </a:solidFill>
                <a:highlight>
                  <a:srgbClr val="F9FBFC"/>
                </a:highlight>
              </a:rPr>
              <a:t>, </a:t>
            </a:r>
            <a:r>
              <a:rPr lang="es-ES" u="sng">
                <a:solidFill>
                  <a:schemeClr val="hlink"/>
                </a:solidFill>
                <a:highlight>
                  <a:srgbClr val="F9FBFC"/>
                </a:highlight>
                <a:hlinkClick r:id="rId4"/>
              </a:rPr>
              <a:t>GENCI</a:t>
            </a:r>
            <a:r>
              <a:rPr lang="es-ES">
                <a:solidFill>
                  <a:srgbClr val="333333"/>
                </a:solidFill>
                <a:highlight>
                  <a:srgbClr val="F9FBFC"/>
                </a:highlight>
              </a:rPr>
              <a:t> e </a:t>
            </a:r>
            <a:r>
              <a:rPr lang="es-ES" u="sng">
                <a:solidFill>
                  <a:schemeClr val="hlink"/>
                </a:solidFill>
                <a:highlight>
                  <a:srgbClr val="F9FBFC"/>
                </a:highlight>
                <a:hlinkClick r:id="rId5"/>
              </a:rPr>
              <a:t>IDRIS,</a:t>
            </a:r>
            <a:r>
              <a:rPr lang="es-ES">
                <a:solidFill>
                  <a:srgbClr val="333333"/>
                </a:solidFill>
                <a:highlight>
                  <a:srgbClr val="F9FBFC"/>
                </a:highlight>
              </a:rPr>
              <a:t> y </a:t>
            </a:r>
            <a:r>
              <a:rPr lang="es-ES" u="sng">
                <a:solidFill>
                  <a:schemeClr val="hlink"/>
                </a:solidFill>
                <a:highlight>
                  <a:srgbClr val="F9FBFC"/>
                </a:highlight>
                <a:hlinkClick r:id="rId6"/>
              </a:rPr>
              <a:t>organizada como un taller de investigación</a:t>
            </a:r>
            <a:r>
              <a:rPr lang="es-ES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3600"/>
              </a:spcBef>
              <a:spcAft>
                <a:spcPts val="0"/>
              </a:spcAft>
              <a:buNone/>
            </a:pPr>
            <a:endParaRPr sz="1050">
              <a:solidFill>
                <a:srgbClr val="4B5563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3600"/>
              </a:spcBef>
              <a:spcAft>
                <a:spcPts val="0"/>
              </a:spcAft>
              <a:buNone/>
            </a:pPr>
            <a:r>
              <a:rPr lang="es-ES" u="sng">
                <a:solidFill>
                  <a:schemeClr val="hlink"/>
                </a:solidFill>
                <a:hlinkClick r:id="rId7"/>
              </a:rPr>
              <a:t>Taller de Investigación BigScience (huggingface.co)</a:t>
            </a:r>
            <a:endParaRPr sz="1050">
              <a:solidFill>
                <a:srgbClr val="4B5563"/>
              </a:solidFill>
            </a:endParaRPr>
          </a:p>
          <a:p>
            <a:pPr marL="0" lvl="0" indent="0" algn="l" rtl="0">
              <a:spcBef>
                <a:spcPts val="3600"/>
              </a:spcBef>
              <a:spcAft>
                <a:spcPts val="0"/>
              </a:spcAft>
              <a:buNone/>
            </a:pPr>
            <a:endParaRPr sz="1200">
              <a:solidFill>
                <a:srgbClr val="00426E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ES" u="sng">
                <a:solidFill>
                  <a:schemeClr val="hlink"/>
                </a:solidFill>
                <a:hlinkClick r:id="rId8"/>
              </a:rPr>
              <a:t>bigscience/bloom · Cara abrazadora (huggingface.co)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ES" u="sng">
                <a:solidFill>
                  <a:schemeClr val="hlink"/>
                </a:solidFill>
                <a:hlinkClick r:id="rId9"/>
              </a:rPr>
              <a:t>Inferencia BLOOM increíblemente rápida con DeepSpeed y Accelerate (huggingface.co)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ES" u="sng">
                <a:solidFill>
                  <a:schemeClr val="hlink"/>
                </a:solidFill>
                <a:hlinkClick r:id="rId10"/>
              </a:rPr>
              <a:t>NVIDIA Ampere A100, PCIe, 300W, 80GB Passive, Double Wide, Full Height GPU Customer Install | Dell USA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ES" u="sng">
                <a:solidFill>
                  <a:schemeClr val="hlink"/>
                </a:solidFill>
                <a:hlinkClick r:id="rId11"/>
              </a:rPr>
              <a:t>IDRIS - Jean Zay: HPE SGI 8600 computer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52" name="Google Shape;152;g1dc64e309d3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dc64e309d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1dc64e309d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u="sng">
                <a:solidFill>
                  <a:schemeClr val="hlink"/>
                </a:solidFill>
                <a:hlinkClick r:id="rId3"/>
              </a:rPr>
              <a:t>https://huggingface.co/bigscience/bloom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dc64e309d3_0_58:notes"/>
          <p:cNvSpPr txBox="1">
            <a:spLocks noGrp="1"/>
          </p:cNvSpPr>
          <p:nvPr>
            <p:ph type="body" idx="1"/>
          </p:nvPr>
        </p:nvSpPr>
        <p:spPr>
          <a:xfrm>
            <a:off x="685795" y="4343382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3600"/>
              </a:spcBef>
              <a:spcAft>
                <a:spcPts val="0"/>
              </a:spcAft>
              <a:buNone/>
            </a:pPr>
            <a:r>
              <a:rPr lang="es-ES">
                <a:solidFill>
                  <a:schemeClr val="dk1"/>
                </a:solidFill>
              </a:rPr>
              <a:t>Algunas preguntas no son muy coherentes. Se puede mejorar: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3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s-ES">
                <a:solidFill>
                  <a:schemeClr val="dk1"/>
                </a:solidFill>
              </a:rPr>
              <a:t>Instalando un modelo más grandes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s-ES">
                <a:solidFill>
                  <a:schemeClr val="dk1"/>
                </a:solidFill>
              </a:rPr>
              <a:t>Realizar ajuste fino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36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3600"/>
              </a:spcBef>
              <a:spcAft>
                <a:spcPts val="0"/>
              </a:spcAft>
              <a:buNone/>
            </a:pPr>
            <a:r>
              <a:rPr lang="es-ES" u="sng">
                <a:solidFill>
                  <a:schemeClr val="hlink"/>
                </a:solidFill>
                <a:hlinkClick r:id="rId3"/>
              </a:rPr>
              <a:t>Taller de Investigación BigScience (huggingface.co)</a:t>
            </a:r>
            <a:endParaRPr sz="1050">
              <a:solidFill>
                <a:srgbClr val="4B5563"/>
              </a:solidFill>
            </a:endParaRPr>
          </a:p>
          <a:p>
            <a:pPr marL="0" lvl="0" indent="0" algn="l" rtl="0">
              <a:spcBef>
                <a:spcPts val="3600"/>
              </a:spcBef>
              <a:spcAft>
                <a:spcPts val="0"/>
              </a:spcAft>
              <a:buNone/>
            </a:pPr>
            <a:endParaRPr sz="1200">
              <a:solidFill>
                <a:srgbClr val="00426E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ES" u="sng">
                <a:solidFill>
                  <a:schemeClr val="hlink"/>
                </a:solidFill>
                <a:hlinkClick r:id="rId4"/>
              </a:rPr>
              <a:t>bigscience/bloom · Cara abrazadora (huggingface.co)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ES" u="sng">
                <a:solidFill>
                  <a:schemeClr val="hlink"/>
                </a:solidFill>
                <a:hlinkClick r:id="rId5"/>
              </a:rPr>
              <a:t>Inferencia BLOOM increíblemente rápida con DeepSpeed y Accelerate (huggingface.co)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ES" u="sng">
                <a:solidFill>
                  <a:schemeClr val="hlink"/>
                </a:solidFill>
                <a:hlinkClick r:id="rId6"/>
              </a:rPr>
              <a:t>NVIDIA Ampere A100, PCIe, 300W, 80GB Passive, Double Wide, Full Height GPU Customer Install | Dell USA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ES" u="sng">
                <a:solidFill>
                  <a:schemeClr val="hlink"/>
                </a:solidFill>
                <a:hlinkClick r:id="rId7"/>
              </a:rPr>
              <a:t>IDRIS - Jean Zay: HPE SGI 8600 computer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4" name="Google Shape;164;g1dc64e309d3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3" name="Google Shape;183;p1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4:notes"/>
          <p:cNvSpPr txBox="1">
            <a:spLocks noGrp="1"/>
          </p:cNvSpPr>
          <p:nvPr>
            <p:ph type="body" idx="1"/>
          </p:nvPr>
        </p:nvSpPr>
        <p:spPr>
          <a:xfrm>
            <a:off x="685795" y="4343382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endParaRPr lang="es-ES" dirty="0"/>
          </a:p>
        </p:txBody>
      </p:sp>
      <p:sp>
        <p:nvSpPr>
          <p:cNvPr id="189" name="Google Shape;189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5:notes"/>
          <p:cNvSpPr txBox="1">
            <a:spLocks noGrp="1"/>
          </p:cNvSpPr>
          <p:nvPr>
            <p:ph type="body" idx="1"/>
          </p:nvPr>
        </p:nvSpPr>
        <p:spPr>
          <a:xfrm>
            <a:off x="685795" y="4343382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s-ES" dirty="0"/>
          </a:p>
        </p:txBody>
      </p:sp>
      <p:sp>
        <p:nvSpPr>
          <p:cNvPr id="208" name="Google Shape;208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3" name="Google Shape;223;p1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s-E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:notes"/>
          <p:cNvSpPr txBox="1">
            <a:spLocks noGrp="1"/>
          </p:cNvSpPr>
          <p:nvPr>
            <p:ph type="body" idx="1"/>
          </p:nvPr>
        </p:nvSpPr>
        <p:spPr>
          <a:xfrm>
            <a:off x="685795" y="4343382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lang="en-US"/>
          </a:p>
        </p:txBody>
      </p:sp>
      <p:sp>
        <p:nvSpPr>
          <p:cNvPr id="229" name="Google Shape;22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3" name="Google Shape;223;p1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s-E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8" name="Google Shape;78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5:notes"/>
          <p:cNvSpPr txBox="1">
            <a:spLocks noGrp="1"/>
          </p:cNvSpPr>
          <p:nvPr>
            <p:ph type="body" idx="1"/>
          </p:nvPr>
        </p:nvSpPr>
        <p:spPr>
          <a:xfrm>
            <a:off x="685795" y="4343382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ES"/>
              <a:t>Jan</a:t>
            </a:r>
            <a:endParaRPr/>
          </a:p>
        </p:txBody>
      </p:sp>
      <p:sp>
        <p:nvSpPr>
          <p:cNvPr id="96" name="Google Shape;9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4:notes"/>
          <p:cNvSpPr txBox="1">
            <a:spLocks noGrp="1"/>
          </p:cNvSpPr>
          <p:nvPr>
            <p:ph type="body" idx="1"/>
          </p:nvPr>
        </p:nvSpPr>
        <p:spPr>
          <a:xfrm>
            <a:off x="685795" y="4343382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ES"/>
              <a:t>Jan</a:t>
            </a:r>
            <a:endParaRPr/>
          </a:p>
        </p:txBody>
      </p:sp>
      <p:sp>
        <p:nvSpPr>
          <p:cNvPr id="84" name="Google Shape;8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d4685b1560_0_10:notes"/>
          <p:cNvSpPr txBox="1">
            <a:spLocks noGrp="1"/>
          </p:cNvSpPr>
          <p:nvPr>
            <p:ph type="body" idx="1"/>
          </p:nvPr>
        </p:nvSpPr>
        <p:spPr>
          <a:xfrm>
            <a:off x="685795" y="4343382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Jan</a:t>
            </a:r>
            <a:endParaRPr/>
          </a:p>
        </p:txBody>
      </p:sp>
      <p:sp>
        <p:nvSpPr>
          <p:cNvPr id="123" name="Google Shape;123;gd4685b1560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2" name="Google Shape;112;p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7:notes"/>
          <p:cNvSpPr txBox="1">
            <a:spLocks noGrp="1"/>
          </p:cNvSpPr>
          <p:nvPr>
            <p:ph type="body" idx="1"/>
          </p:nvPr>
        </p:nvSpPr>
        <p:spPr>
          <a:xfrm>
            <a:off x="685795" y="4343382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s-ES" dirty="0"/>
          </a:p>
        </p:txBody>
      </p:sp>
      <p:sp>
        <p:nvSpPr>
          <p:cNvPr id="118" name="Google Shape;11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8:notes"/>
          <p:cNvSpPr txBox="1">
            <a:spLocks noGrp="1"/>
          </p:cNvSpPr>
          <p:nvPr>
            <p:ph type="body" idx="1"/>
          </p:nvPr>
        </p:nvSpPr>
        <p:spPr>
          <a:xfrm>
            <a:off x="685795" y="4343382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s-ES" dirty="0"/>
          </a:p>
        </p:txBody>
      </p:sp>
      <p:sp>
        <p:nvSpPr>
          <p:cNvPr id="125" name="Google Shape;12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9"/>
          <p:cNvSpPr txBox="1">
            <a:spLocks noGrp="1"/>
          </p:cNvSpPr>
          <p:nvPr>
            <p:ph type="title"/>
          </p:nvPr>
        </p:nvSpPr>
        <p:spPr>
          <a:xfrm>
            <a:off x="317500" y="991653"/>
            <a:ext cx="3581400" cy="2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550" tIns="91550" rIns="91550" bIns="9155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700" b="0" i="0" u="none" strike="noStrike" cap="none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3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3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3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3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3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3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3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300"/>
            </a:lvl9pPr>
          </a:lstStyle>
          <a:p>
            <a:endParaRPr/>
          </a:p>
        </p:txBody>
      </p:sp>
      <p:sp>
        <p:nvSpPr>
          <p:cNvPr id="11" name="Google Shape;11;p19"/>
          <p:cNvSpPr txBox="1">
            <a:spLocks noGrp="1"/>
          </p:cNvSpPr>
          <p:nvPr>
            <p:ph type="body" idx="1"/>
          </p:nvPr>
        </p:nvSpPr>
        <p:spPr>
          <a:xfrm>
            <a:off x="317500" y="1243785"/>
            <a:ext cx="3840900" cy="12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550" tIns="91550" rIns="91550" bIns="91550" anchor="t" anchorCtr="0">
            <a:noAutofit/>
          </a:bodyPr>
          <a:lstStyle>
            <a:lvl1pPr marL="457200" marR="0" lvl="0" indent="-228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700" b="0" i="0" u="none" strike="noStrike" cap="none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3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9"/>
          <p:cNvSpPr txBox="1">
            <a:spLocks noGrp="1"/>
          </p:cNvSpPr>
          <p:nvPr>
            <p:ph type="ftr" idx="11"/>
          </p:nvPr>
        </p:nvSpPr>
        <p:spPr>
          <a:xfrm>
            <a:off x="2623185" y="3767362"/>
            <a:ext cx="2468700" cy="2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3700" tIns="63700" rIns="63700" bIns="63700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9"/>
          <p:cNvSpPr txBox="1">
            <a:spLocks noGrp="1"/>
          </p:cNvSpPr>
          <p:nvPr>
            <p:ph type="dt" idx="10"/>
          </p:nvPr>
        </p:nvSpPr>
        <p:spPr>
          <a:xfrm>
            <a:off x="385762" y="3767362"/>
            <a:ext cx="1774500" cy="2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3700" tIns="63700" rIns="63700" bIns="63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9"/>
          <p:cNvSpPr txBox="1">
            <a:spLocks noGrp="1"/>
          </p:cNvSpPr>
          <p:nvPr>
            <p:ph type="sldNum" idx="12"/>
          </p:nvPr>
        </p:nvSpPr>
        <p:spPr>
          <a:xfrm>
            <a:off x="5554980" y="3767362"/>
            <a:ext cx="1774500" cy="2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28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550" tIns="91550" rIns="91550" bIns="9155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9" name="Google Shape;49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550" tIns="91550" rIns="91550" bIns="9155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9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550" tIns="91550" rIns="91550" bIns="9155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2" name="Google Shape;52;p29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550" tIns="91550" rIns="91550" bIns="91550" anchor="t" anchorCtr="0">
            <a:no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3" name="Google Shape;53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550" tIns="91550" rIns="91550" bIns="9155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550" tIns="91550" rIns="91550" bIns="9155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550" tIns="91550" rIns="91550" bIns="9155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550" tIns="91550" rIns="91550" bIns="9155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550" tIns="91550" rIns="91550" bIns="9155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550" tIns="91550" rIns="91550" bIns="9155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550" tIns="91550" rIns="91550" bIns="9155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550" tIns="91550" rIns="91550" bIns="915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550" tIns="91550" rIns="91550" bIns="9155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4" name="Google Shape;64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550" tIns="91550" rIns="91550" bIns="9155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550" tIns="91550" rIns="91550" bIns="915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550" tIns="91550" rIns="91550" bIns="9155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8" name="Google Shape;68;p17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550" tIns="91550" rIns="91550" bIns="9155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9" name="Google Shape;69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550" tIns="91550" rIns="91550" bIns="9155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550" tIns="91550" rIns="91550" bIns="915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550" tIns="91550" rIns="91550" bIns="9155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550" tIns="91550" rIns="91550" bIns="9155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5" name="Google Shape;75;p19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550" tIns="91550" rIns="91550" bIns="91550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6" name="Google Shape;76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550" tIns="91550" rIns="91550" bIns="9155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550" tIns="91550" rIns="91550" bIns="9155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79" name="Google Shape;79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550" tIns="91550" rIns="91550" bIns="9155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550" tIns="91550" rIns="91550" bIns="9155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7" name="Google Shape;17;p20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550" tIns="91550" rIns="91550" bIns="9155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8" name="Google Shape;18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550" tIns="91550" rIns="91550" bIns="9155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550" tIns="91550" rIns="91550" bIns="915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21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550" tIns="91550" rIns="91550" bIns="9155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83" name="Google Shape;83;p21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550" tIns="91550" rIns="91550" bIns="9155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4" name="Google Shape;84;p21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550" tIns="91550" rIns="91550" bIns="91550" anchor="ctr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5" name="Google Shape;85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550" tIns="91550" rIns="91550" bIns="9155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550" tIns="91550" rIns="91550" bIns="91550" anchor="ctr" anchorCtr="0">
            <a:no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88" name="Google Shape;88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550" tIns="91550" rIns="91550" bIns="9155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3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550" tIns="91550" rIns="91550" bIns="9155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1" name="Google Shape;91;p23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550" tIns="91550" rIns="91550" bIns="91550" anchor="t" anchorCtr="0">
            <a:no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2" name="Google Shape;92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550" tIns="91550" rIns="91550" bIns="9155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550" tIns="91550" rIns="91550" bIns="9155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5"/>
          <p:cNvSpPr txBox="1">
            <a:spLocks noGrp="1"/>
          </p:cNvSpPr>
          <p:nvPr>
            <p:ph type="title"/>
          </p:nvPr>
        </p:nvSpPr>
        <p:spPr>
          <a:xfrm>
            <a:off x="317500" y="991653"/>
            <a:ext cx="3581400" cy="2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550" tIns="91550" rIns="91550" bIns="9155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 sz="1700" b="0" i="0" u="none" strike="noStrike" cap="none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3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3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3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3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3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3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3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300"/>
            </a:lvl9pPr>
          </a:lstStyle>
          <a:p>
            <a:endParaRPr/>
          </a:p>
        </p:txBody>
      </p:sp>
      <p:sp>
        <p:nvSpPr>
          <p:cNvPr id="97" name="Google Shape;97;p25"/>
          <p:cNvSpPr txBox="1">
            <a:spLocks noGrp="1"/>
          </p:cNvSpPr>
          <p:nvPr>
            <p:ph type="body" idx="1"/>
          </p:nvPr>
        </p:nvSpPr>
        <p:spPr>
          <a:xfrm>
            <a:off x="317500" y="1243785"/>
            <a:ext cx="3840900" cy="12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550" tIns="91550" rIns="91550" bIns="9155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 sz="1700" b="0" i="0" u="none" strike="noStrike" cap="none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160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160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160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160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160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160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160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1600"/>
              </a:spcBef>
              <a:spcAft>
                <a:spcPts val="1600"/>
              </a:spcAft>
              <a:buSzPts val="1400"/>
              <a:buNone/>
              <a:defRPr sz="13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8" name="Google Shape;98;p25"/>
          <p:cNvSpPr txBox="1">
            <a:spLocks noGrp="1"/>
          </p:cNvSpPr>
          <p:nvPr>
            <p:ph type="ftr" idx="11"/>
          </p:nvPr>
        </p:nvSpPr>
        <p:spPr>
          <a:xfrm>
            <a:off x="2623185" y="3767362"/>
            <a:ext cx="2468700" cy="2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3700" tIns="63700" rIns="63700" bIns="63700" anchor="t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17500" marR="0" lvl="1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35000" marR="0" lvl="2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952500" marR="0" lvl="3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270000" marR="0" lvl="4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587500" marR="0" lvl="5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1917700" marR="0" lvl="6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235200" marR="0" lvl="7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552700" marR="0" lvl="8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9" name="Google Shape;99;p25"/>
          <p:cNvSpPr txBox="1">
            <a:spLocks noGrp="1"/>
          </p:cNvSpPr>
          <p:nvPr>
            <p:ph type="dt" idx="10"/>
          </p:nvPr>
        </p:nvSpPr>
        <p:spPr>
          <a:xfrm>
            <a:off x="385762" y="3767362"/>
            <a:ext cx="1774500" cy="2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3700" tIns="63700" rIns="63700" bIns="63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17500" marR="0" lvl="1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35000" marR="0" lvl="2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952500" marR="0" lvl="3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270000" marR="0" lvl="4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587500" marR="0" lvl="5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1917700" marR="0" lvl="6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235200" marR="0" lvl="7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552700" marR="0" lvl="8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0" name="Google Shape;100;p25"/>
          <p:cNvSpPr txBox="1">
            <a:spLocks noGrp="1"/>
          </p:cNvSpPr>
          <p:nvPr>
            <p:ph type="sldNum" idx="12"/>
          </p:nvPr>
        </p:nvSpPr>
        <p:spPr>
          <a:xfrm>
            <a:off x="5554980" y="3767362"/>
            <a:ext cx="1774500" cy="2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3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3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3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3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3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3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3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3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3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21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550" tIns="91550" rIns="91550" bIns="9155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1" name="Google Shape;21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550" tIns="91550" rIns="91550" bIns="9155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550" tIns="91550" rIns="91550" bIns="9155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550" tIns="91550" rIns="91550" bIns="91550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5" name="Google Shape;25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550" tIns="91550" rIns="91550" bIns="9155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550" tIns="91550" rIns="91550" bIns="9155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2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550" tIns="91550" rIns="91550" bIns="91550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2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550" tIns="91550" rIns="91550" bIns="91550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0" name="Google Shape;30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550" tIns="91550" rIns="91550" bIns="9155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550" tIns="91550" rIns="91550" bIns="9155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550" tIns="91550" rIns="91550" bIns="9155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25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550" tIns="91550" rIns="91550" bIns="9155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6" name="Google Shape;36;p25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550" tIns="91550" rIns="91550" bIns="91550" anchor="t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7" name="Google Shape;37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550" tIns="91550" rIns="91550" bIns="9155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26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550" tIns="91550" rIns="91550" bIns="9155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0" name="Google Shape;40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550" tIns="91550" rIns="91550" bIns="9155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27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550" tIns="91550" rIns="91550" bIns="915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2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550" tIns="91550" rIns="91550" bIns="9155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4" name="Google Shape;44;p27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550" tIns="91550" rIns="91550" bIns="9155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5" name="Google Shape;45;p27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550" tIns="91550" rIns="91550" bIns="91550" anchor="ctr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6" name="Google Shape;46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550" tIns="91550" rIns="91550" bIns="9155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550" tIns="91550" rIns="91550" bIns="915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550" tIns="91550" rIns="91550" bIns="91550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550" tIns="91550" rIns="91550" bIns="9155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550" tIns="91550" rIns="91550" bIns="915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550" tIns="91550" rIns="91550" bIns="91550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550" tIns="91550" rIns="91550" bIns="91550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2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reepik.es/vector-gratis/mapa-tesoro-lupa-dibujos-animados-vector-icono-ilustracion-educacion-naturaleza-icono-aislado_26569083.htm" TargetMode="External"/><Relationship Id="rId3" Type="http://schemas.openxmlformats.org/officeDocument/2006/relationships/image" Target="../media/image15.jpg"/><Relationship Id="rId7" Type="http://schemas.openxmlformats.org/officeDocument/2006/relationships/hyperlink" Target="https://www.google.com/url?sa=i&amp;url=https://rincondelemprendedor.es/la-importancia-de-una-buena-traduccion-en-una-estrategia-de-internacionalizacion/&amp;psig=AOvVaw2cVGBLTB-taiQ-gbZwsibl&amp;ust=1675591223013000&amp;source=images&amp;cd=vfe&amp;ved=0CA8QjRxqFwoTCKj4nIvS-_wCFQAAAAAdAAAAABAL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google.com/url?sa=i&amp;url=https://es.vecteezy.com/arte-vectorial/4636750-hombre-palo-dibujado-a-mano-sosteniendo-el-gran-rompecabezas-pieza-de-rompecabezas-simbolo-para-trabajo-en-equipo-exitoso-juntos-concepto-marketing-contenido-dibujos-animados&amp;psig=AOvVaw2tR3IyAbbcsZJYZ6S5yOpW&amp;ust=1675591477888000&amp;source=images&amp;cd=vfe&amp;ved=2ahUKEwjax_Lnzvv8AhVGZ8AKHVeqBLEQjRx6BAgAEAo" TargetMode="External"/><Relationship Id="rId5" Type="http://schemas.openxmlformats.org/officeDocument/2006/relationships/image" Target="../media/image16.png"/><Relationship Id="rId10" Type="http://schemas.openxmlformats.org/officeDocument/2006/relationships/image" Target="../media/image18.jpg"/><Relationship Id="rId4" Type="http://schemas.openxmlformats.org/officeDocument/2006/relationships/image" Target="../media/image2.png"/><Relationship Id="rId9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google.com/url?sa=i&amp;url=https://bookdown.org/paranedagarcia/database/intro.html&amp;psig=AOvVaw2SfzCabxKdAg-cKXdijY1Q&amp;ust=1675588823636000&amp;source=images&amp;cd=vfe&amp;ved=2ahUKEwi57p_2xPv8AhWMSkEAHY0pAeEQjRx6BAgAEAo" TargetMode="External"/><Relationship Id="rId5" Type="http://schemas.openxmlformats.org/officeDocument/2006/relationships/image" Target="../media/image16.pn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hyperlink" Target="https://github.com/josuemzx/Chatbot-para-refugiados" TargetMode="External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hyperlink" Target="https://medium.com/saturdays-ai/desarrollando-un-chatbot-para-refugiados-nuestra-experiencia-en-saturdays-ai-9bf2551432c9" TargetMode="External"/><Relationship Id="rId4" Type="http://schemas.openxmlformats.org/officeDocument/2006/relationships/hyperlink" Target="https://github.com/josuemzx/Chatbot-para-refugiados/blob/main/doc/06_02%20Template_ppt_sesion_Chatbot_para_refugiados.pptx?raw=true" TargetMode="External"/><Relationship Id="rId9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eg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"/>
          <p:cNvSpPr txBox="1"/>
          <p:nvPr/>
        </p:nvSpPr>
        <p:spPr>
          <a:xfrm>
            <a:off x="1176275" y="1465000"/>
            <a:ext cx="6159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1" name="Google Shape;61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52875" y="-2"/>
            <a:ext cx="3438249" cy="2862650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"/>
          <p:cNvSpPr txBox="1"/>
          <p:nvPr/>
        </p:nvSpPr>
        <p:spPr>
          <a:xfrm>
            <a:off x="431400" y="2571750"/>
            <a:ext cx="8281200" cy="4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50" tIns="17150" rIns="17150" bIns="171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Helvetica Neue"/>
              <a:buNone/>
            </a:pPr>
            <a:r>
              <a:rPr lang="es-ES" sz="2900" b="0" i="0" u="none" strike="noStrike" cap="none">
                <a:solidFill>
                  <a:srgbClr val="00426E"/>
                </a:solidFill>
                <a:latin typeface="Lato Black"/>
                <a:ea typeface="Lato Black"/>
                <a:cs typeface="Lato Black"/>
                <a:sym typeface="Lato Black"/>
              </a:rPr>
              <a:t>Empezamos en breve...</a:t>
            </a:r>
            <a:endParaRPr sz="2900" b="0" i="0" u="none" strike="noStrike" cap="none">
              <a:solidFill>
                <a:srgbClr val="00426E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3" name="Google Shape;63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255377" y="207975"/>
            <a:ext cx="733750" cy="615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9"/>
          <p:cNvSpPr txBox="1"/>
          <p:nvPr/>
        </p:nvSpPr>
        <p:spPr>
          <a:xfrm>
            <a:off x="2094725" y="2354400"/>
            <a:ext cx="4878300" cy="4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50" tIns="17150" rIns="17150" bIns="171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Helvetica Neue"/>
              <a:buNone/>
            </a:pPr>
            <a:r>
              <a:rPr lang="es-ES" sz="30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FASE 2</a:t>
            </a:r>
            <a:endParaRPr sz="3000" b="0" i="0" u="none" strike="noStrike" cap="none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135" name="Google Shape;135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6423" y="4011674"/>
            <a:ext cx="852001" cy="9753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0" name="Google Shape;140;p10"/>
          <p:cNvCxnSpPr/>
          <p:nvPr/>
        </p:nvCxnSpPr>
        <p:spPr>
          <a:xfrm>
            <a:off x="541097" y="640139"/>
            <a:ext cx="6961800" cy="300"/>
          </a:xfrm>
          <a:prstGeom prst="straightConnector1">
            <a:avLst/>
          </a:prstGeom>
          <a:noFill/>
          <a:ln w="152400" cap="flat" cmpd="sng">
            <a:solidFill>
              <a:srgbClr val="FEB38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41" name="Google Shape;141;p10"/>
          <p:cNvSpPr txBox="1"/>
          <p:nvPr/>
        </p:nvSpPr>
        <p:spPr>
          <a:xfrm>
            <a:off x="541100" y="334650"/>
            <a:ext cx="7917300" cy="4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50" tIns="17150" rIns="17150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>
                <a:solidFill>
                  <a:srgbClr val="00426E"/>
                </a:solidFill>
                <a:latin typeface="Lato Black"/>
                <a:ea typeface="Lato Black"/>
                <a:cs typeface="Lato Black"/>
                <a:sym typeface="Lato Black"/>
              </a:rPr>
              <a:t>Cambio de enfoques para la creación de </a:t>
            </a:r>
            <a:r>
              <a:rPr lang="es-ES" sz="2400" dirty="0" err="1">
                <a:solidFill>
                  <a:srgbClr val="00426E"/>
                </a:solidFill>
                <a:latin typeface="Lato Black"/>
                <a:ea typeface="Lato Black"/>
                <a:cs typeface="Lato Black"/>
                <a:sym typeface="Lato Black"/>
              </a:rPr>
              <a:t>Chatbot</a:t>
            </a:r>
            <a:endParaRPr sz="2400" dirty="0">
              <a:solidFill>
                <a:srgbClr val="00426E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00426E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900" dirty="0">
                <a:solidFill>
                  <a:srgbClr val="00426E"/>
                </a:solidFill>
                <a:latin typeface="Lato Black"/>
                <a:ea typeface="Lato Black"/>
                <a:cs typeface="Lato Black"/>
                <a:sym typeface="Lato Black"/>
              </a:rPr>
              <a:t>Modelo de pregunta y respuesta:</a:t>
            </a:r>
            <a:endParaRPr sz="1900" dirty="0">
              <a:solidFill>
                <a:srgbClr val="00426E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900" dirty="0">
                <a:solidFill>
                  <a:srgbClr val="00426E"/>
                </a:solidFill>
                <a:latin typeface="Lato Black"/>
                <a:ea typeface="Lato Black"/>
                <a:cs typeface="Lato Black"/>
                <a:sym typeface="Lato Black"/>
              </a:rPr>
              <a:t>Ventajas:</a:t>
            </a:r>
            <a:endParaRPr sz="1900" dirty="0">
              <a:solidFill>
                <a:srgbClr val="00426E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Clr>
                <a:srgbClr val="00426E"/>
              </a:buClr>
              <a:buSzPts val="1900"/>
              <a:buFont typeface="Lato"/>
              <a:buChar char="●"/>
            </a:pPr>
            <a:r>
              <a:rPr lang="es-ES" sz="1900" dirty="0">
                <a:solidFill>
                  <a:srgbClr val="00426E"/>
                </a:solidFill>
                <a:latin typeface="Lato"/>
                <a:ea typeface="Lato"/>
                <a:cs typeface="Lato"/>
                <a:sym typeface="Lato"/>
              </a:rPr>
              <a:t>Es fácil de entrenar e implementar.</a:t>
            </a:r>
            <a:endParaRPr sz="1900" dirty="0">
              <a:solidFill>
                <a:srgbClr val="00426E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Clr>
                <a:srgbClr val="00426E"/>
              </a:buClr>
              <a:buSzPts val="1900"/>
              <a:buFont typeface="Lato"/>
              <a:buChar char="●"/>
            </a:pPr>
            <a:r>
              <a:rPr lang="es-ES" sz="1900" dirty="0">
                <a:solidFill>
                  <a:srgbClr val="00426E"/>
                </a:solidFill>
                <a:latin typeface="Lato"/>
                <a:ea typeface="Lato"/>
                <a:cs typeface="Lato"/>
                <a:sym typeface="Lato"/>
              </a:rPr>
              <a:t>Proporciona respuestas precisas y fiables.</a:t>
            </a:r>
            <a:endParaRPr sz="1900" dirty="0">
              <a:solidFill>
                <a:srgbClr val="00426E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Clr>
                <a:srgbClr val="00426E"/>
              </a:buClr>
              <a:buSzPts val="1900"/>
              <a:buFont typeface="Lato"/>
              <a:buChar char="●"/>
            </a:pPr>
            <a:r>
              <a:rPr lang="es-ES" sz="1900" dirty="0">
                <a:solidFill>
                  <a:srgbClr val="00426E"/>
                </a:solidFill>
                <a:latin typeface="Lato"/>
                <a:ea typeface="Lato"/>
                <a:cs typeface="Lato"/>
                <a:sym typeface="Lato"/>
              </a:rPr>
              <a:t>Es adecuado para tareas simples de respuesta.</a:t>
            </a:r>
            <a:endParaRPr sz="1900" dirty="0">
              <a:solidFill>
                <a:srgbClr val="00426E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900" dirty="0">
              <a:solidFill>
                <a:srgbClr val="00426E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900" dirty="0">
                <a:solidFill>
                  <a:srgbClr val="00426E"/>
                </a:solidFill>
                <a:latin typeface="Lato Black"/>
                <a:ea typeface="Lato Black"/>
                <a:cs typeface="Lato Black"/>
                <a:sym typeface="Lato Black"/>
              </a:rPr>
              <a:t>Desventajas:</a:t>
            </a:r>
            <a:endParaRPr sz="1900" dirty="0">
              <a:solidFill>
                <a:srgbClr val="00426E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Clr>
                <a:srgbClr val="00426E"/>
              </a:buClr>
              <a:buSzPts val="1900"/>
              <a:buFont typeface="Lato"/>
              <a:buChar char="●"/>
            </a:pPr>
            <a:r>
              <a:rPr lang="es-ES" sz="1900" dirty="0">
                <a:solidFill>
                  <a:srgbClr val="00426E"/>
                </a:solidFill>
                <a:latin typeface="Lato"/>
                <a:ea typeface="Lato"/>
                <a:cs typeface="Lato"/>
                <a:sym typeface="Lato"/>
              </a:rPr>
              <a:t>Es limitado a las respuestas predefinidas.</a:t>
            </a:r>
            <a:endParaRPr sz="1900" dirty="0">
              <a:solidFill>
                <a:srgbClr val="00426E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Clr>
                <a:srgbClr val="00426E"/>
              </a:buClr>
              <a:buSzPts val="1900"/>
              <a:buFont typeface="Lato"/>
              <a:buChar char="●"/>
            </a:pPr>
            <a:r>
              <a:rPr lang="es-ES" sz="1900" dirty="0">
                <a:solidFill>
                  <a:srgbClr val="00426E"/>
                </a:solidFill>
                <a:latin typeface="Lato"/>
                <a:ea typeface="Lato"/>
                <a:cs typeface="Lato"/>
                <a:sym typeface="Lato"/>
              </a:rPr>
              <a:t>No es adecuado para tareas más complejas que requieren la generación de texto.</a:t>
            </a:r>
            <a:endParaRPr sz="1900" dirty="0">
              <a:solidFill>
                <a:srgbClr val="00426E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Clr>
                <a:srgbClr val="00426E"/>
              </a:buClr>
              <a:buSzPts val="1900"/>
              <a:buFont typeface="Lato"/>
              <a:buChar char="●"/>
            </a:pPr>
            <a:r>
              <a:rPr lang="es-ES" sz="1900" dirty="0">
                <a:solidFill>
                  <a:srgbClr val="00426E"/>
                </a:solidFill>
                <a:latin typeface="Lato"/>
                <a:ea typeface="Lato"/>
                <a:cs typeface="Lato"/>
                <a:sym typeface="Lato"/>
              </a:rPr>
              <a:t>No puede responder a preguntas no vistas en el entrenamiento.</a:t>
            </a:r>
            <a:endParaRPr sz="1900" dirty="0">
              <a:solidFill>
                <a:srgbClr val="00426E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00" dirty="0">
              <a:solidFill>
                <a:srgbClr val="00426E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pic>
        <p:nvPicPr>
          <p:cNvPr id="142" name="Google Shape;142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55377" y="207975"/>
            <a:ext cx="733750" cy="615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7" name="Google Shape;147;g1dc64e309d3_0_23"/>
          <p:cNvCxnSpPr/>
          <p:nvPr/>
        </p:nvCxnSpPr>
        <p:spPr>
          <a:xfrm>
            <a:off x="541097" y="640139"/>
            <a:ext cx="6961800" cy="300"/>
          </a:xfrm>
          <a:prstGeom prst="straightConnector1">
            <a:avLst/>
          </a:prstGeom>
          <a:noFill/>
          <a:ln w="152400" cap="flat" cmpd="sng">
            <a:solidFill>
              <a:srgbClr val="FEB38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48" name="Google Shape;148;g1dc64e309d3_0_23"/>
          <p:cNvSpPr txBox="1"/>
          <p:nvPr/>
        </p:nvSpPr>
        <p:spPr>
          <a:xfrm>
            <a:off x="541100" y="334650"/>
            <a:ext cx="7917300" cy="4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50" tIns="17150" rIns="17150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>
                <a:solidFill>
                  <a:srgbClr val="00426E"/>
                </a:solidFill>
                <a:latin typeface="Lato Black"/>
                <a:ea typeface="Lato Black"/>
                <a:cs typeface="Lato Black"/>
                <a:sym typeface="Lato Black"/>
              </a:rPr>
              <a:t>Cambio de enfoques para la creación de Chatbot</a:t>
            </a:r>
            <a:endParaRPr sz="2400">
              <a:solidFill>
                <a:srgbClr val="00426E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426E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900">
                <a:solidFill>
                  <a:srgbClr val="00426E"/>
                </a:solidFill>
                <a:latin typeface="Lato Black"/>
                <a:ea typeface="Lato Black"/>
                <a:cs typeface="Lato Black"/>
                <a:sym typeface="Lato Black"/>
              </a:rPr>
              <a:t>Modelo de generación de texto:</a:t>
            </a:r>
            <a:endParaRPr sz="1900">
              <a:solidFill>
                <a:srgbClr val="00426E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00">
              <a:solidFill>
                <a:srgbClr val="00426E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900">
                <a:solidFill>
                  <a:srgbClr val="00426E"/>
                </a:solidFill>
                <a:latin typeface="Lato Black"/>
                <a:ea typeface="Lato Black"/>
                <a:cs typeface="Lato Black"/>
                <a:sym typeface="Lato Black"/>
              </a:rPr>
              <a:t>Ventajas:</a:t>
            </a:r>
            <a:endParaRPr sz="1900">
              <a:solidFill>
                <a:srgbClr val="00426E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marL="457200" marR="0" lvl="0" indent="-349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26E"/>
              </a:buClr>
              <a:buSzPts val="1900"/>
              <a:buFont typeface="Lato"/>
              <a:buChar char="●"/>
            </a:pPr>
            <a:r>
              <a:rPr lang="es-ES" sz="1900">
                <a:solidFill>
                  <a:srgbClr val="00426E"/>
                </a:solidFill>
                <a:latin typeface="Lato"/>
                <a:ea typeface="Lato"/>
                <a:cs typeface="Lato"/>
                <a:sym typeface="Lato"/>
              </a:rPr>
              <a:t>Puede generar respuestas más naturales y variadas.</a:t>
            </a:r>
            <a:endParaRPr sz="1900">
              <a:solidFill>
                <a:srgbClr val="00426E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-349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26E"/>
              </a:buClr>
              <a:buSzPts val="1900"/>
              <a:buFont typeface="Lato"/>
              <a:buChar char="●"/>
            </a:pPr>
            <a:r>
              <a:rPr lang="es-ES" sz="1900">
                <a:solidFill>
                  <a:srgbClr val="00426E"/>
                </a:solidFill>
                <a:latin typeface="Lato"/>
                <a:ea typeface="Lato"/>
                <a:cs typeface="Lato"/>
                <a:sym typeface="Lato"/>
              </a:rPr>
              <a:t>Es adecuado para tareas más complejas que requieren la generación de texto.</a:t>
            </a:r>
            <a:endParaRPr sz="1900">
              <a:solidFill>
                <a:srgbClr val="00426E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-349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26E"/>
              </a:buClr>
              <a:buSzPts val="1900"/>
              <a:buFont typeface="Lato"/>
              <a:buChar char="●"/>
            </a:pPr>
            <a:r>
              <a:rPr lang="es-ES" sz="1900">
                <a:solidFill>
                  <a:srgbClr val="00426E"/>
                </a:solidFill>
                <a:latin typeface="Lato"/>
                <a:ea typeface="Lato"/>
                <a:cs typeface="Lato"/>
                <a:sym typeface="Lato"/>
              </a:rPr>
              <a:t>Puede responder a preguntas no vistas en el entrenamiento.</a:t>
            </a:r>
            <a:endParaRPr sz="1900">
              <a:solidFill>
                <a:srgbClr val="00426E"/>
              </a:solidFill>
              <a:latin typeface="Lato"/>
              <a:ea typeface="Lato"/>
              <a:cs typeface="Lato"/>
              <a:sym typeface="Lato"/>
            </a:endParaRPr>
          </a:p>
          <a:p>
            <a:pPr marL="914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00">
              <a:solidFill>
                <a:srgbClr val="00426E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900">
                <a:solidFill>
                  <a:srgbClr val="00426E"/>
                </a:solidFill>
                <a:latin typeface="Lato Black"/>
                <a:ea typeface="Lato Black"/>
                <a:cs typeface="Lato Black"/>
                <a:sym typeface="Lato Black"/>
              </a:rPr>
              <a:t>Desventajas:</a:t>
            </a:r>
            <a:endParaRPr sz="1900">
              <a:solidFill>
                <a:srgbClr val="00426E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marL="457200" marR="0" lvl="0" indent="-349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26E"/>
              </a:buClr>
              <a:buSzPts val="1900"/>
              <a:buFont typeface="Lato"/>
              <a:buChar char="●"/>
            </a:pPr>
            <a:r>
              <a:rPr lang="es-ES" sz="1900">
                <a:solidFill>
                  <a:srgbClr val="00426E"/>
                </a:solidFill>
                <a:latin typeface="Lato"/>
                <a:ea typeface="Lato"/>
                <a:cs typeface="Lato"/>
                <a:sym typeface="Lato"/>
              </a:rPr>
              <a:t>Es más difícil de entrenar y requiere más recursos.</a:t>
            </a:r>
            <a:endParaRPr sz="1900">
              <a:solidFill>
                <a:srgbClr val="00426E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-349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26E"/>
              </a:buClr>
              <a:buSzPts val="1900"/>
              <a:buFont typeface="Lato"/>
              <a:buChar char="●"/>
            </a:pPr>
            <a:r>
              <a:rPr lang="es-ES" sz="1900">
                <a:solidFill>
                  <a:srgbClr val="00426E"/>
                </a:solidFill>
                <a:latin typeface="Lato"/>
                <a:ea typeface="Lato"/>
                <a:cs typeface="Lato"/>
                <a:sym typeface="Lato"/>
              </a:rPr>
              <a:t>Puede producir respuestas irrelevantes o incorrectas debido a su naturaleza generativa.</a:t>
            </a:r>
            <a:endParaRPr sz="1900">
              <a:solidFill>
                <a:srgbClr val="00426E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-349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26E"/>
              </a:buClr>
              <a:buSzPts val="1900"/>
              <a:buFont typeface="Lato"/>
              <a:buChar char="●"/>
            </a:pPr>
            <a:r>
              <a:rPr lang="es-ES" sz="1900">
                <a:solidFill>
                  <a:srgbClr val="00426E"/>
                </a:solidFill>
                <a:latin typeface="Lato"/>
                <a:ea typeface="Lato"/>
                <a:cs typeface="Lato"/>
                <a:sym typeface="Lato"/>
              </a:rPr>
              <a:t>La calidad de las respuestas puede ser inconsistente.</a:t>
            </a:r>
            <a:endParaRPr sz="1900">
              <a:solidFill>
                <a:srgbClr val="00426E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49" name="Google Shape;149;g1dc64e309d3_0_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55377" y="207975"/>
            <a:ext cx="733750" cy="615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4" name="Google Shape;154;g1dc64e309d3_0_16"/>
          <p:cNvCxnSpPr/>
          <p:nvPr/>
        </p:nvCxnSpPr>
        <p:spPr>
          <a:xfrm>
            <a:off x="541097" y="640139"/>
            <a:ext cx="6961800" cy="300"/>
          </a:xfrm>
          <a:prstGeom prst="straightConnector1">
            <a:avLst/>
          </a:prstGeom>
          <a:noFill/>
          <a:ln w="152400" cap="flat" cmpd="sng">
            <a:solidFill>
              <a:srgbClr val="FEB38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55" name="Google Shape;155;g1dc64e309d3_0_16"/>
          <p:cNvSpPr txBox="1"/>
          <p:nvPr/>
        </p:nvSpPr>
        <p:spPr>
          <a:xfrm>
            <a:off x="541100" y="334650"/>
            <a:ext cx="7917300" cy="4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50" tIns="17150" rIns="17150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b="0" i="0" u="none" strike="noStrike" cap="none">
                <a:solidFill>
                  <a:srgbClr val="00426E"/>
                </a:solidFill>
                <a:latin typeface="Lato Black"/>
                <a:ea typeface="Lato Black"/>
                <a:cs typeface="Lato Black"/>
                <a:sym typeface="Lato Black"/>
              </a:rPr>
              <a:t>Modelo Bloom (BigScience)</a:t>
            </a:r>
            <a:endParaRPr sz="2400">
              <a:solidFill>
                <a:srgbClr val="00426E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426E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26E"/>
              </a:buClr>
              <a:buSzPts val="2000"/>
              <a:buFont typeface="Lato Black"/>
              <a:buChar char="●"/>
            </a:pPr>
            <a:r>
              <a:rPr lang="es-ES" sz="1900">
                <a:solidFill>
                  <a:srgbClr val="00426E"/>
                </a:solidFill>
                <a:latin typeface="Lato"/>
                <a:ea typeface="Lato"/>
                <a:cs typeface="Lato"/>
                <a:sym typeface="Lato"/>
              </a:rPr>
              <a:t>Bloom es un modelo de lenguaje grande autorregresivo (LLM)</a:t>
            </a:r>
            <a:endParaRPr sz="1900">
              <a:solidFill>
                <a:srgbClr val="00426E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26E"/>
              </a:buClr>
              <a:buSzPts val="2000"/>
              <a:buFont typeface="Lato Black"/>
              <a:buChar char="●"/>
            </a:pPr>
            <a:r>
              <a:rPr lang="es-ES" sz="1900">
                <a:solidFill>
                  <a:srgbClr val="00426E"/>
                </a:solidFill>
                <a:latin typeface="Lato"/>
                <a:ea typeface="Lato"/>
                <a:cs typeface="Lato"/>
                <a:sym typeface="Lato"/>
              </a:rPr>
              <a:t>Bloom 176 mil millones de parámetros, se necesita 352GB (bfloat16) . Más eficiente en  8X80GB A100 GPU.</a:t>
            </a:r>
            <a:endParaRPr sz="1900">
              <a:solidFill>
                <a:srgbClr val="00426E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-349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26E"/>
              </a:buClr>
              <a:buSzPts val="1900"/>
              <a:buFont typeface="Lato"/>
              <a:buChar char="●"/>
            </a:pPr>
            <a:r>
              <a:rPr lang="es-ES" sz="1900">
                <a:solidFill>
                  <a:srgbClr val="00426E"/>
                </a:solidFill>
                <a:latin typeface="Lato"/>
                <a:ea typeface="Lato"/>
                <a:cs typeface="Lato"/>
                <a:sym typeface="Lato"/>
              </a:rPr>
              <a:t>Se ha entrenado con 46 lenguajes,  13 lenguajes de programación, 1,6TB de texto preprocesado(350B Tokens)</a:t>
            </a:r>
            <a:endParaRPr sz="1900">
              <a:solidFill>
                <a:srgbClr val="00426E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-349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26E"/>
              </a:buClr>
              <a:buSzPts val="1900"/>
              <a:buFont typeface="Lato"/>
              <a:buChar char="●"/>
            </a:pPr>
            <a:r>
              <a:rPr lang="es-ES" sz="1900">
                <a:solidFill>
                  <a:srgbClr val="00426E"/>
                </a:solidFill>
                <a:latin typeface="Lato"/>
                <a:ea typeface="Lato"/>
                <a:cs typeface="Lato"/>
                <a:sym typeface="Lato"/>
              </a:rPr>
              <a:t>Modelo comparable con GPT3 y es gratuito (GTP3: 175 mil millones parámetros entrenado con texto de internet)</a:t>
            </a:r>
            <a:endParaRPr sz="1900">
              <a:solidFill>
                <a:srgbClr val="00426E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-349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26E"/>
              </a:buClr>
              <a:buSzPts val="1900"/>
              <a:buFont typeface="Lato"/>
              <a:buChar char="●"/>
            </a:pPr>
            <a:r>
              <a:rPr lang="es-ES" sz="1900">
                <a:solidFill>
                  <a:srgbClr val="00426E"/>
                </a:solidFill>
                <a:latin typeface="Lato"/>
                <a:ea typeface="Lato"/>
                <a:cs typeface="Lato"/>
                <a:sym typeface="Lato"/>
              </a:rPr>
              <a:t>&gt;1000 investigadores de 60 países y mas de 250 instituciones (Jean Zay IDRIS cerca de París) 052021 -05/2022</a:t>
            </a:r>
            <a:endParaRPr sz="1900">
              <a:solidFill>
                <a:srgbClr val="00426E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56" name="Google Shape;156;g1dc64e309d3_0_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55377" y="207975"/>
            <a:ext cx="733750" cy="615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g1dc64e309d3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1200" y="304800"/>
            <a:ext cx="8097975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6" name="Google Shape;166;g1dc64e309d3_0_58"/>
          <p:cNvCxnSpPr/>
          <p:nvPr/>
        </p:nvCxnSpPr>
        <p:spPr>
          <a:xfrm>
            <a:off x="541097" y="640139"/>
            <a:ext cx="6961800" cy="300"/>
          </a:xfrm>
          <a:prstGeom prst="straightConnector1">
            <a:avLst/>
          </a:prstGeom>
          <a:noFill/>
          <a:ln w="152400" cap="flat" cmpd="sng">
            <a:solidFill>
              <a:srgbClr val="FEB38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7" name="Google Shape;167;g1dc64e309d3_0_58"/>
          <p:cNvSpPr txBox="1"/>
          <p:nvPr/>
        </p:nvSpPr>
        <p:spPr>
          <a:xfrm>
            <a:off x="541100" y="334650"/>
            <a:ext cx="7917300" cy="4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50" tIns="17150" rIns="17150" bIns="171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24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rPr>
              <a:t>Modelo Bloom (</a:t>
            </a:r>
            <a:r>
              <a:rPr lang="es-ES" sz="24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bigscience/bloomz-1b1</a:t>
            </a:r>
            <a:r>
              <a:rPr lang="es-ES" sz="24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rPr>
              <a:t>)</a:t>
            </a:r>
            <a:endParaRPr sz="2400">
              <a:solidFill>
                <a:srgbClr val="00426E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426E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26E"/>
              </a:buClr>
              <a:buSzPts val="2000"/>
              <a:buFont typeface="Lato Black"/>
              <a:buChar char="●"/>
            </a:pPr>
            <a:r>
              <a:rPr lang="es-ES" sz="1900">
                <a:solidFill>
                  <a:srgbClr val="00426E"/>
                </a:solidFill>
                <a:latin typeface="Lato"/>
                <a:ea typeface="Lato"/>
                <a:cs typeface="Lato"/>
                <a:sym typeface="Lato"/>
              </a:rPr>
              <a:t>Modelo con 1,1 mil millones de parámetros. +3GB</a:t>
            </a:r>
            <a:endParaRPr sz="1900">
              <a:solidFill>
                <a:srgbClr val="00426E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26E"/>
              </a:buClr>
              <a:buSzPts val="2000"/>
              <a:buFont typeface="Lato Black"/>
              <a:buChar char="●"/>
            </a:pPr>
            <a:r>
              <a:rPr lang="es-ES" sz="1900">
                <a:solidFill>
                  <a:srgbClr val="00426E"/>
                </a:solidFill>
                <a:latin typeface="Lato"/>
                <a:ea typeface="Lato"/>
                <a:cs typeface="Lato"/>
                <a:sym typeface="Lato"/>
              </a:rPr>
              <a:t>Respuestas:</a:t>
            </a:r>
            <a:endParaRPr sz="1900">
              <a:solidFill>
                <a:srgbClr val="00426E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68" name="Google Shape;168;g1dc64e309d3_0_5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55377" y="207975"/>
            <a:ext cx="733750" cy="615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g1dc64e309d3_0_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2088" y="2023550"/>
            <a:ext cx="7835325" cy="40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g1dc64e309d3_0_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2100" y="2482925"/>
            <a:ext cx="7516688" cy="43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g1dc64e309d3_0_5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2300" y="2023550"/>
            <a:ext cx="8588025" cy="40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g1dc64e309d3_0_5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52300" y="2980400"/>
            <a:ext cx="8240400" cy="43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g1dc64e309d3_0_5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52300" y="3523100"/>
            <a:ext cx="6076950" cy="47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3"/>
          <p:cNvSpPr txBox="1"/>
          <p:nvPr/>
        </p:nvSpPr>
        <p:spPr>
          <a:xfrm>
            <a:off x="2094725" y="2354400"/>
            <a:ext cx="4878300" cy="4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50" tIns="17150" rIns="17150" bIns="171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Helvetica Neue"/>
              <a:buNone/>
            </a:pPr>
            <a:r>
              <a:rPr lang="es-ES" sz="30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PROXIMOS PASOS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Helvetica Neue"/>
              <a:buNone/>
            </a:pPr>
            <a:r>
              <a:rPr lang="es-ES" sz="30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Y</a:t>
            </a:r>
            <a:endParaRPr sz="3000" b="0" i="0" u="none" strike="noStrike" cap="none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0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CONSIDERACIONES</a:t>
            </a:r>
            <a:endParaRPr sz="3000" b="0" i="0" u="none" strike="noStrike" cap="none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186" name="Google Shape;186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6423" y="4011674"/>
            <a:ext cx="852001" cy="9753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14" descr="Hombre de palo dibujado a mano sosteniendo el gran símbolo de pieza de  rompecabezas para el trabajo en equipo exitoso concepto juntos. contenido  de marketing. dibujos animados 4636750 Vector en Vecteezy"/>
          <p:cNvPicPr preferRelativeResize="0"/>
          <p:nvPr/>
        </p:nvPicPr>
        <p:blipFill rotWithShape="1">
          <a:blip r:embed="rId3">
            <a:alphaModFix/>
          </a:blip>
          <a:srcRect t="23013" b="24339"/>
          <a:stretch/>
        </p:blipFill>
        <p:spPr>
          <a:xfrm>
            <a:off x="5374780" y="1471518"/>
            <a:ext cx="3116148" cy="164059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2" name="Google Shape;192;p14"/>
          <p:cNvCxnSpPr/>
          <p:nvPr/>
        </p:nvCxnSpPr>
        <p:spPr>
          <a:xfrm>
            <a:off x="541097" y="640139"/>
            <a:ext cx="6961800" cy="300"/>
          </a:xfrm>
          <a:prstGeom prst="straightConnector1">
            <a:avLst/>
          </a:prstGeom>
          <a:noFill/>
          <a:ln w="152400" cap="flat" cmpd="sng">
            <a:solidFill>
              <a:srgbClr val="FEB38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3" name="Google Shape;193;p14"/>
          <p:cNvSpPr txBox="1"/>
          <p:nvPr/>
        </p:nvSpPr>
        <p:spPr>
          <a:xfrm>
            <a:off x="541100" y="334650"/>
            <a:ext cx="4865100" cy="4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50" tIns="17150" rIns="17150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b="0" i="0" u="none" strike="noStrike" cap="none">
                <a:solidFill>
                  <a:srgbClr val="00426E"/>
                </a:solidFill>
                <a:latin typeface="Lato Black"/>
                <a:ea typeface="Lato Black"/>
                <a:cs typeface="Lato Black"/>
                <a:sym typeface="Lato Black"/>
              </a:rPr>
              <a:t>Próximos pasos</a:t>
            </a:r>
            <a:endParaRPr sz="2400" b="0" i="0" u="none" strike="noStrike" cap="none">
              <a:solidFill>
                <a:srgbClr val="00426E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Helvetica Neue"/>
              <a:buNone/>
            </a:pPr>
            <a:endParaRPr sz="2400" b="0" i="0" u="none" strike="noStrike" cap="none">
              <a:solidFill>
                <a:srgbClr val="00426E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pic>
        <p:nvPicPr>
          <p:cNvPr id="194" name="Google Shape;194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255377" y="207975"/>
            <a:ext cx="733750" cy="615101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14"/>
          <p:cNvSpPr txBox="1"/>
          <p:nvPr/>
        </p:nvSpPr>
        <p:spPr>
          <a:xfrm>
            <a:off x="5840317" y="3540966"/>
            <a:ext cx="1932084" cy="600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Enfoque mixto:</a:t>
            </a:r>
            <a:endParaRPr/>
          </a:p>
          <a:p>
            <a:pPr marL="285750" marR="0" lvl="0" indent="-2857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-"/>
            </a:pPr>
            <a:r>
              <a:rPr lang="es-ES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Inputs generales</a:t>
            </a:r>
            <a:endParaRPr/>
          </a:p>
          <a:p>
            <a:pPr marL="285750" marR="0" lvl="0" indent="-2857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-"/>
            </a:pPr>
            <a:r>
              <a:rPr lang="es-ES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Inputs específicos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6" name="Google Shape;196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840317" y="3355228"/>
            <a:ext cx="2006370" cy="57615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14"/>
          <p:cNvSpPr txBox="1"/>
          <p:nvPr/>
        </p:nvSpPr>
        <p:spPr>
          <a:xfrm>
            <a:off x="7312526" y="3133176"/>
            <a:ext cx="506870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800" b="0" i="0" u="sng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Fuente</a:t>
            </a: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14"/>
          <p:cNvSpPr txBox="1"/>
          <p:nvPr/>
        </p:nvSpPr>
        <p:spPr>
          <a:xfrm>
            <a:off x="3161705" y="3531441"/>
            <a:ext cx="1932084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Otros modelos: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Traducción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9" name="Google Shape;199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161705" y="3345703"/>
            <a:ext cx="2006370" cy="57615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14"/>
          <p:cNvSpPr txBox="1"/>
          <p:nvPr/>
        </p:nvSpPr>
        <p:spPr>
          <a:xfrm>
            <a:off x="4633914" y="3123651"/>
            <a:ext cx="506870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800" b="0" i="0" u="sng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7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Fuente</a:t>
            </a: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p14"/>
          <p:cNvSpPr txBox="1"/>
          <p:nvPr/>
        </p:nvSpPr>
        <p:spPr>
          <a:xfrm>
            <a:off x="532805" y="3539651"/>
            <a:ext cx="1932084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Generación de Texto: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Fine-Tuning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2" name="Google Shape;202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32805" y="3353913"/>
            <a:ext cx="2006370" cy="57615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14"/>
          <p:cNvSpPr txBox="1"/>
          <p:nvPr/>
        </p:nvSpPr>
        <p:spPr>
          <a:xfrm>
            <a:off x="2005014" y="3131861"/>
            <a:ext cx="506870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800" b="0" i="0" u="sng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8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Fuente</a:t>
            </a: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4" name="Google Shape;204;p14" descr="La importancia de una buena traducción en una estrategia de  internacionalización - El Rincón del Emprendedor"/>
          <p:cNvPicPr preferRelativeResize="0"/>
          <p:nvPr/>
        </p:nvPicPr>
        <p:blipFill rotWithShape="1">
          <a:blip r:embed="rId9">
            <a:alphaModFix/>
          </a:blip>
          <a:srcRect l="24613" r="22690"/>
          <a:stretch/>
        </p:blipFill>
        <p:spPr>
          <a:xfrm>
            <a:off x="3161705" y="1471517"/>
            <a:ext cx="2094997" cy="16772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14" descr="Mapa del tesoro con lupa dibujos animados vector icono ilustración  educación naturaleza icono aislado | Vector Gratis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697378" y="1484014"/>
            <a:ext cx="1677223" cy="16772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82047" y="1786"/>
            <a:ext cx="9764197" cy="53846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1" name="Google Shape;211;p15"/>
          <p:cNvCxnSpPr/>
          <p:nvPr/>
        </p:nvCxnSpPr>
        <p:spPr>
          <a:xfrm>
            <a:off x="541097" y="640139"/>
            <a:ext cx="6961800" cy="300"/>
          </a:xfrm>
          <a:prstGeom prst="straightConnector1">
            <a:avLst/>
          </a:prstGeom>
          <a:noFill/>
          <a:ln w="152400" cap="flat" cmpd="sng">
            <a:solidFill>
              <a:srgbClr val="FEB38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12" name="Google Shape;212;p15"/>
          <p:cNvSpPr txBox="1"/>
          <p:nvPr/>
        </p:nvSpPr>
        <p:spPr>
          <a:xfrm>
            <a:off x="541100" y="334650"/>
            <a:ext cx="4865100" cy="4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50" tIns="17150" rIns="17150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b="0" i="0" u="none" strike="noStrike" cap="none">
                <a:solidFill>
                  <a:srgbClr val="00426E"/>
                </a:solidFill>
                <a:latin typeface="Lato Black"/>
                <a:ea typeface="Lato Black"/>
                <a:cs typeface="Lato Black"/>
                <a:sym typeface="Lato Black"/>
              </a:rPr>
              <a:t>Consideraciones</a:t>
            </a:r>
            <a:endParaRPr sz="2400" b="0" i="0" u="none" strike="noStrike" cap="none">
              <a:solidFill>
                <a:srgbClr val="00426E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pic>
        <p:nvPicPr>
          <p:cNvPr id="213" name="Google Shape;213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255377" y="207975"/>
            <a:ext cx="733750" cy="615101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15"/>
          <p:cNvSpPr/>
          <p:nvPr/>
        </p:nvSpPr>
        <p:spPr>
          <a:xfrm>
            <a:off x="37028" y="804630"/>
            <a:ext cx="3155697" cy="3957870"/>
          </a:xfrm>
          <a:prstGeom prst="roundRect">
            <a:avLst>
              <a:gd name="adj" fmla="val 16667"/>
            </a:avLst>
          </a:prstGeom>
          <a:solidFill>
            <a:srgbClr val="E3E8EA"/>
          </a:solidFill>
          <a:ln w="25400" cap="flat" cmpd="sng">
            <a:solidFill>
              <a:srgbClr val="BA7C2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15"/>
          <p:cNvSpPr txBox="1"/>
          <p:nvPr/>
        </p:nvSpPr>
        <p:spPr>
          <a:xfrm>
            <a:off x="856029" y="1330402"/>
            <a:ext cx="1640193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Sobre HuggingFace</a:t>
            </a:r>
            <a:endParaRPr sz="1200" b="1" i="1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p15"/>
          <p:cNvSpPr txBox="1"/>
          <p:nvPr/>
        </p:nvSpPr>
        <p:spPr>
          <a:xfrm>
            <a:off x="291716" y="2420005"/>
            <a:ext cx="2728632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Fine-tuning</a:t>
            </a:r>
            <a:endParaRPr sz="1200" b="1" i="1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b="0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El tamaño importa…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b="0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 la forma de los datos train también.</a:t>
            </a:r>
            <a:endParaRPr sz="1200" b="0" i="1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p15"/>
          <p:cNvSpPr txBox="1"/>
          <p:nvPr/>
        </p:nvSpPr>
        <p:spPr>
          <a:xfrm>
            <a:off x="446462" y="3771378"/>
            <a:ext cx="2366352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Otras Consideraciones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b="0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Sobre los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b="0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Modelos de generación de texto</a:t>
            </a:r>
            <a:endParaRPr sz="1200" b="0" i="1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8" name="Google Shape;218;p1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24788" y="2005189"/>
            <a:ext cx="1409700" cy="809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1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09757" y="3367252"/>
            <a:ext cx="1409700" cy="80962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15"/>
          <p:cNvSpPr txBox="1"/>
          <p:nvPr/>
        </p:nvSpPr>
        <p:spPr>
          <a:xfrm>
            <a:off x="8403092" y="4733009"/>
            <a:ext cx="74090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 b="0" i="0" u="sng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Fuente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6"/>
          <p:cNvSpPr txBox="1"/>
          <p:nvPr/>
        </p:nvSpPr>
        <p:spPr>
          <a:xfrm>
            <a:off x="2094725" y="2354400"/>
            <a:ext cx="4878300" cy="4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50" tIns="17150" rIns="17150" bIns="171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Helvetica Neue"/>
              <a:buNone/>
            </a:pPr>
            <a:r>
              <a:rPr lang="es-ES" sz="30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REFERENCIAS Y CONTACTO…</a:t>
            </a:r>
            <a:endParaRPr sz="3000" b="0" i="0" u="none" strike="noStrike" cap="none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226" name="Google Shape;226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6423" y="4011674"/>
            <a:ext cx="852001" cy="9753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2"/>
          <p:cNvPicPr preferRelativeResize="0"/>
          <p:nvPr/>
        </p:nvPicPr>
        <p:blipFill rotWithShape="1">
          <a:blip r:embed="rId3">
            <a:alphaModFix/>
          </a:blip>
          <a:srcRect b="15718"/>
          <a:stretch/>
        </p:blipFill>
        <p:spPr>
          <a:xfrm>
            <a:off x="0" y="0"/>
            <a:ext cx="9144004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2"/>
          <p:cNvSpPr/>
          <p:nvPr/>
        </p:nvSpPr>
        <p:spPr>
          <a:xfrm>
            <a:off x="5105400" y="152400"/>
            <a:ext cx="3932700" cy="3002700"/>
          </a:xfrm>
          <a:prstGeom prst="rect">
            <a:avLst/>
          </a:prstGeom>
          <a:solidFill>
            <a:srgbClr val="FEB382"/>
          </a:solidFill>
          <a:ln>
            <a:noFill/>
          </a:ln>
        </p:spPr>
        <p:txBody>
          <a:bodyPr spcFirstLastPara="1" wrap="square" lIns="91550" tIns="91550" rIns="91550" bIns="915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2"/>
          <p:cNvSpPr/>
          <p:nvPr/>
        </p:nvSpPr>
        <p:spPr>
          <a:xfrm>
            <a:off x="4378200" y="577800"/>
            <a:ext cx="4503300" cy="1828800"/>
          </a:xfrm>
          <a:prstGeom prst="rect">
            <a:avLst/>
          </a:prstGeom>
          <a:solidFill>
            <a:srgbClr val="FFEADC"/>
          </a:solidFill>
          <a:ln>
            <a:noFill/>
          </a:ln>
        </p:spPr>
        <p:txBody>
          <a:bodyPr spcFirstLastPara="1" wrap="square" lIns="91550" tIns="91550" rIns="91550" bIns="915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2"/>
          <p:cNvSpPr txBox="1"/>
          <p:nvPr/>
        </p:nvSpPr>
        <p:spPr>
          <a:xfrm>
            <a:off x="706200" y="3482300"/>
            <a:ext cx="7731600" cy="11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550" tIns="91550" rIns="91550" bIns="915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-ES"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Enero de 2023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-ES"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Ivy Chen, Antonio Linde, Josué Huaman, Silvia Miro</a:t>
            </a:r>
            <a:endParaRPr sz="20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2" name="Google Shape;72;p2"/>
          <p:cNvCxnSpPr/>
          <p:nvPr/>
        </p:nvCxnSpPr>
        <p:spPr>
          <a:xfrm rot="10800000" flipH="1">
            <a:off x="4766693" y="2027950"/>
            <a:ext cx="4096800" cy="6900"/>
          </a:xfrm>
          <a:prstGeom prst="straightConnector1">
            <a:avLst/>
          </a:prstGeom>
          <a:noFill/>
          <a:ln w="1143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3" name="Google Shape;73;p2"/>
          <p:cNvSpPr txBox="1"/>
          <p:nvPr/>
        </p:nvSpPr>
        <p:spPr>
          <a:xfrm>
            <a:off x="4757700" y="931250"/>
            <a:ext cx="4114800" cy="8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550" tIns="91550" rIns="91550" bIns="915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b="0" i="0" u="none" strike="noStrike" cap="none">
                <a:solidFill>
                  <a:srgbClr val="00426E"/>
                </a:solidFill>
                <a:latin typeface="Arial"/>
                <a:ea typeface="Arial"/>
                <a:cs typeface="Arial"/>
                <a:sym typeface="Arial"/>
              </a:rPr>
              <a:t>Build-to-Learn: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b="0" i="0" u="none" strike="noStrike" cap="none">
                <a:solidFill>
                  <a:srgbClr val="F79646"/>
                </a:solidFill>
                <a:latin typeface="Arial"/>
                <a:ea typeface="Arial"/>
                <a:cs typeface="Arial"/>
                <a:sym typeface="Arial"/>
              </a:rPr>
              <a:t>Desarrollando un chatbot para refugiados</a:t>
            </a:r>
            <a:endParaRPr sz="2400" b="0" i="0" u="none" strike="noStrike" cap="none">
              <a:solidFill>
                <a:srgbClr val="F7964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p2"/>
          <p:cNvSpPr txBox="1"/>
          <p:nvPr/>
        </p:nvSpPr>
        <p:spPr>
          <a:xfrm>
            <a:off x="5278499" y="2446775"/>
            <a:ext cx="3865500" cy="6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3700" tIns="63700" rIns="63700" bIns="63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-ES" sz="2000" b="0" i="0" u="none" strike="noStrike" cap="none">
                <a:solidFill>
                  <a:srgbClr val="00426E"/>
                </a:solidFill>
                <a:latin typeface="Arial"/>
                <a:ea typeface="Arial"/>
                <a:cs typeface="Arial"/>
                <a:sym typeface="Arial"/>
              </a:rPr>
              <a:t>by Saturdays.AI 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5" name="Google Shape;75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84149" y="152400"/>
            <a:ext cx="905277" cy="10363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1" name="Google Shape;231;p17"/>
          <p:cNvCxnSpPr/>
          <p:nvPr/>
        </p:nvCxnSpPr>
        <p:spPr>
          <a:xfrm>
            <a:off x="541097" y="640139"/>
            <a:ext cx="6961800" cy="300"/>
          </a:xfrm>
          <a:prstGeom prst="straightConnector1">
            <a:avLst/>
          </a:prstGeom>
          <a:noFill/>
          <a:ln w="152400" cap="flat" cmpd="sng">
            <a:solidFill>
              <a:srgbClr val="FEB38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32" name="Google Shape;232;p17"/>
          <p:cNvSpPr txBox="1"/>
          <p:nvPr/>
        </p:nvSpPr>
        <p:spPr>
          <a:xfrm>
            <a:off x="541100" y="334650"/>
            <a:ext cx="4865100" cy="4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50" tIns="17150" rIns="17150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Helvetica Neue"/>
              <a:buNone/>
            </a:pPr>
            <a:r>
              <a:rPr lang="es-ES" sz="2400" b="0" i="0" u="none" strike="noStrike" cap="none">
                <a:solidFill>
                  <a:srgbClr val="00426E"/>
                </a:solidFill>
                <a:latin typeface="Lato Black"/>
                <a:ea typeface="Lato Black"/>
                <a:cs typeface="Lato Black"/>
                <a:sym typeface="Lato Black"/>
              </a:rPr>
              <a:t>Proyectos</a:t>
            </a:r>
            <a:endParaRPr sz="2400" b="0" i="0" u="none" strike="noStrike" cap="none">
              <a:solidFill>
                <a:srgbClr val="00426E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Helvetica Neue"/>
              <a:buNone/>
            </a:pPr>
            <a:endParaRPr sz="2400" b="0" i="0" u="none" strike="noStrike" cap="none">
              <a:solidFill>
                <a:srgbClr val="00426E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33" name="Google Shape;233;p17"/>
          <p:cNvSpPr txBox="1"/>
          <p:nvPr/>
        </p:nvSpPr>
        <p:spPr>
          <a:xfrm>
            <a:off x="761025" y="1373350"/>
            <a:ext cx="6525600" cy="16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AutoNum type="arabicParenR"/>
            </a:pPr>
            <a:r>
              <a:rPr lang="es-ES" sz="1400" b="0" i="0" u="none" strike="noStrike" cap="none" dirty="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Repo Git con licencia MIT</a:t>
            </a:r>
            <a:endParaRPr sz="1400" b="0" i="0" u="none" strike="noStrike" cap="none" dirty="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indent="-317500">
              <a:buSzPts val="1400"/>
              <a:buFont typeface="Montserrat"/>
              <a:buAutoNum type="arabicParenR"/>
            </a:pPr>
            <a:r>
              <a:rPr lang="es-ES" sz="1400" b="0" i="0" u="none" strike="noStrike" cap="none" dirty="0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Presentación para el DemoDay (10 min)</a:t>
            </a:r>
            <a:r>
              <a:rPr lang="es-ES" dirty="0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 </a:t>
            </a:r>
            <a:endParaRPr sz="1400" b="0" i="0" u="none" strike="noStrike" cap="none" dirty="0">
              <a:solidFill>
                <a:srgbClr val="FF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AutoNum type="arabicParenR"/>
            </a:pPr>
            <a:r>
              <a:rPr lang="es-ES" sz="1400" b="0" i="0" u="none" strike="noStrike" cap="none" dirty="0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  <a:hlinkClick r:id="rId5"/>
              </a:rPr>
              <a:t>Post de Medium</a:t>
            </a:r>
            <a:endParaRPr sz="1400" b="0" i="0" u="none" strike="noStrike" cap="none" dirty="0">
              <a:solidFill>
                <a:srgbClr val="FF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34" name="Google Shape;234;p17" descr="Collections · GitHub"/>
          <p:cNvPicPr preferRelativeResize="0"/>
          <p:nvPr/>
        </p:nvPicPr>
        <p:blipFill rotWithShape="1">
          <a:blip r:embed="rId6">
            <a:alphaModFix/>
          </a:blip>
          <a:srcRect l="16947" r="18460"/>
          <a:stretch/>
        </p:blipFill>
        <p:spPr>
          <a:xfrm>
            <a:off x="4740796" y="849400"/>
            <a:ext cx="1399901" cy="113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17" descr="Presentaciones de Google - Wikipedia, la enciclopedia libre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530200" y="1532375"/>
            <a:ext cx="756425" cy="1039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17" descr="Medium en español – Medium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926175" y="2333875"/>
            <a:ext cx="1137825" cy="113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17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8255377" y="207975"/>
            <a:ext cx="733750" cy="615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6"/>
          <p:cNvSpPr txBox="1"/>
          <p:nvPr/>
        </p:nvSpPr>
        <p:spPr>
          <a:xfrm>
            <a:off x="2094725" y="1797628"/>
            <a:ext cx="4878300" cy="4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50" tIns="17150" rIns="17150" bIns="171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Helvetica Neue"/>
              <a:buNone/>
            </a:pPr>
            <a:r>
              <a:rPr lang="es-ES" sz="3000" b="0" i="0" u="none" strike="noStrike" cap="none" dirty="0" smtClean="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¡GRACIAS!</a:t>
            </a:r>
            <a:endParaRPr sz="3000" b="0" i="0" u="none" strike="noStrike" cap="none" dirty="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226" name="Google Shape;226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6423" y="4011674"/>
            <a:ext cx="852001" cy="9753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Antonio Linde Medin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2934" y="2575214"/>
            <a:ext cx="9525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WeiXin Ivy Che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6611" y="2580493"/>
            <a:ext cx="9525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Silvia Miró Sarradell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715238" y="2580493"/>
            <a:ext cx="9525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utoShape 10" descr="blob:https://web.whatsapp.com/ee7143f7-9b8f-4e47-967f-6efd3b1ef236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12" descr="blob:https://web.whatsapp.com/ee7143f7-9b8f-4e47-967f-6efd3b1ef236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1037" name="Picture 13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42" t="3639" r="16025" b="9239"/>
          <a:stretch/>
        </p:blipFill>
        <p:spPr bwMode="auto">
          <a:xfrm>
            <a:off x="3450283" y="2580493"/>
            <a:ext cx="975742" cy="9577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124104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3"/>
          <p:cNvSpPr txBox="1"/>
          <p:nvPr/>
        </p:nvSpPr>
        <p:spPr>
          <a:xfrm>
            <a:off x="2094725" y="2354400"/>
            <a:ext cx="4878300" cy="4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50" tIns="17150" rIns="17150" bIns="171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Helvetica Neue"/>
              <a:buNone/>
            </a:pPr>
            <a:r>
              <a:rPr lang="es-ES" sz="30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CONTEXTO</a:t>
            </a:r>
            <a:endParaRPr sz="3000" b="0" i="0" u="none" strike="noStrike" cap="none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81" name="Google Shape;81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6423" y="4011674"/>
            <a:ext cx="852001" cy="9753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5"/>
          <p:cNvSpPr/>
          <p:nvPr/>
        </p:nvSpPr>
        <p:spPr>
          <a:xfrm>
            <a:off x="541097" y="971550"/>
            <a:ext cx="5231053" cy="2457450"/>
          </a:xfrm>
          <a:prstGeom prst="homePlate">
            <a:avLst>
              <a:gd name="adj" fmla="val 25194"/>
            </a:avLst>
          </a:prstGeom>
          <a:solidFill>
            <a:srgbClr val="FFCC8B"/>
          </a:solidFill>
          <a:ln w="25400" cap="flat" cmpd="sng">
            <a:solidFill>
              <a:srgbClr val="FFCC8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9" name="Google Shape;99;p5"/>
          <p:cNvCxnSpPr/>
          <p:nvPr/>
        </p:nvCxnSpPr>
        <p:spPr>
          <a:xfrm>
            <a:off x="541097" y="640139"/>
            <a:ext cx="6961800" cy="300"/>
          </a:xfrm>
          <a:prstGeom prst="straightConnector1">
            <a:avLst/>
          </a:prstGeom>
          <a:noFill/>
          <a:ln w="152400" cap="flat" cmpd="sng">
            <a:solidFill>
              <a:srgbClr val="FEB38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0" name="Google Shape;100;p5"/>
          <p:cNvSpPr txBox="1"/>
          <p:nvPr/>
        </p:nvSpPr>
        <p:spPr>
          <a:xfrm>
            <a:off x="541100" y="334650"/>
            <a:ext cx="4865100" cy="4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50" tIns="17150" rIns="17150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b="0" i="0" u="none" strike="noStrike" cap="none">
                <a:solidFill>
                  <a:srgbClr val="00426E"/>
                </a:solidFill>
                <a:latin typeface="Lato Black"/>
                <a:ea typeface="Lato Black"/>
                <a:cs typeface="Lato Black"/>
                <a:sym typeface="Lato Black"/>
              </a:rPr>
              <a:t>Contexto</a:t>
            </a:r>
            <a:endParaRPr sz="2400" b="0" i="0" u="none" strike="noStrike" cap="none">
              <a:solidFill>
                <a:srgbClr val="00426E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Helvetica Neue"/>
              <a:buNone/>
            </a:pPr>
            <a:endParaRPr sz="2400" b="0" i="0" u="none" strike="noStrike" cap="none">
              <a:solidFill>
                <a:srgbClr val="00426E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pic>
        <p:nvPicPr>
          <p:cNvPr id="101" name="Google Shape;101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55377" y="207975"/>
            <a:ext cx="733750" cy="615101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5"/>
          <p:cNvSpPr txBox="1"/>
          <p:nvPr/>
        </p:nvSpPr>
        <p:spPr>
          <a:xfrm>
            <a:off x="1645997" y="2153663"/>
            <a:ext cx="276225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Trámites oficiales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5"/>
          <p:cNvSpPr/>
          <p:nvPr/>
        </p:nvSpPr>
        <p:spPr>
          <a:xfrm>
            <a:off x="401900" y="1295400"/>
            <a:ext cx="1828800" cy="742950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BA7C2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No puedo acudir al país origen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5"/>
          <p:cNvSpPr/>
          <p:nvPr/>
        </p:nvSpPr>
        <p:spPr>
          <a:xfrm>
            <a:off x="731597" y="2547165"/>
            <a:ext cx="1828800" cy="742950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BA7C2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Idioma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5"/>
          <p:cNvSpPr/>
          <p:nvPr/>
        </p:nvSpPr>
        <p:spPr>
          <a:xfrm>
            <a:off x="2579447" y="971550"/>
            <a:ext cx="1828800" cy="742950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BA7C2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No conozco cuáles son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5"/>
          <p:cNvSpPr/>
          <p:nvPr/>
        </p:nvSpPr>
        <p:spPr>
          <a:xfrm>
            <a:off x="3027122" y="2686050"/>
            <a:ext cx="1828800" cy="742950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BA7C2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Incertidumbre situación irregular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5"/>
          <p:cNvSpPr/>
          <p:nvPr/>
        </p:nvSpPr>
        <p:spPr>
          <a:xfrm>
            <a:off x="5902697" y="1457058"/>
            <a:ext cx="3200400" cy="1700985"/>
          </a:xfrm>
          <a:prstGeom prst="irregularSeal2">
            <a:avLst/>
          </a:prstGeom>
          <a:solidFill>
            <a:schemeClr val="accent1"/>
          </a:solidFill>
          <a:ln w="25400" cap="flat" cmpd="sng">
            <a:solidFill>
              <a:srgbClr val="BA7C2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Servicios de atención saturados</a:t>
            </a:r>
            <a:endParaRPr/>
          </a:p>
        </p:txBody>
      </p:sp>
      <p:sp>
        <p:nvSpPr>
          <p:cNvPr id="108" name="Google Shape;108;p5"/>
          <p:cNvSpPr/>
          <p:nvPr/>
        </p:nvSpPr>
        <p:spPr>
          <a:xfrm>
            <a:off x="1316298" y="3429000"/>
            <a:ext cx="6939077" cy="1390650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 b="0" i="1" u="sng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… ¿por qué no buscar soluciones a través de la IA?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5"/>
          <p:cNvSpPr txBox="1"/>
          <p:nvPr/>
        </p:nvSpPr>
        <p:spPr>
          <a:xfrm>
            <a:off x="2230701" y="3933825"/>
            <a:ext cx="5272196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⮚"/>
            </a:pPr>
            <a:r>
              <a:rPr lang="es-E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Desarrollo de un Chatbot, para encontrar informacón actualizada y oficial en web, y a su vez poder gestionar las consultas en diferentes idiomas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6" name="Google Shape;86;p4"/>
          <p:cNvCxnSpPr/>
          <p:nvPr/>
        </p:nvCxnSpPr>
        <p:spPr>
          <a:xfrm>
            <a:off x="541097" y="640139"/>
            <a:ext cx="6961800" cy="300"/>
          </a:xfrm>
          <a:prstGeom prst="straightConnector1">
            <a:avLst/>
          </a:prstGeom>
          <a:noFill/>
          <a:ln w="152400" cap="flat" cmpd="sng">
            <a:solidFill>
              <a:srgbClr val="FEB38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7" name="Google Shape;87;p4"/>
          <p:cNvSpPr txBox="1"/>
          <p:nvPr/>
        </p:nvSpPr>
        <p:spPr>
          <a:xfrm>
            <a:off x="541100" y="334650"/>
            <a:ext cx="4865100" cy="4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50" tIns="17150" rIns="17150" bIns="17150" anchor="t" anchorCtr="0">
            <a:noAutofit/>
          </a:bodyPr>
          <a:lstStyle/>
          <a:p>
            <a:r>
              <a:rPr lang="es-ES" sz="2400" dirty="0">
                <a:solidFill>
                  <a:srgbClr val="00426E"/>
                </a:solidFill>
                <a:latin typeface="Lato Black"/>
                <a:ea typeface="Lato Black"/>
                <a:cs typeface="Lato Black"/>
                <a:sym typeface="Lato Black"/>
              </a:rPr>
              <a:t>Componentes de un </a:t>
            </a:r>
            <a:r>
              <a:rPr lang="es-ES" sz="2400" dirty="0" err="1">
                <a:solidFill>
                  <a:srgbClr val="00426E"/>
                </a:solidFill>
                <a:latin typeface="Lato Black"/>
                <a:ea typeface="Lato Black"/>
                <a:cs typeface="Lato Black"/>
                <a:sym typeface="Lato Black"/>
              </a:rPr>
              <a:t>bot</a:t>
            </a:r>
            <a:endParaRPr sz="2400" b="0" i="0" u="none" strike="noStrike" cap="none" dirty="0" err="1">
              <a:solidFill>
                <a:srgbClr val="00426E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Helvetica Neue"/>
              <a:buNone/>
            </a:pPr>
            <a:endParaRPr sz="2400" b="0" i="0" u="none" strike="noStrike" cap="none">
              <a:solidFill>
                <a:srgbClr val="00426E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pic>
        <p:nvPicPr>
          <p:cNvPr id="88" name="Google Shape;88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55377" y="207975"/>
            <a:ext cx="733750" cy="615101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4"/>
          <p:cNvSpPr/>
          <p:nvPr/>
        </p:nvSpPr>
        <p:spPr>
          <a:xfrm>
            <a:off x="-2292" y="4892872"/>
            <a:ext cx="5809280" cy="24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ES" sz="1000" u="sng" dirty="0"/>
              <a:t>Fuente: </a:t>
            </a:r>
            <a:r>
              <a:rPr lang="es-ES" sz="1000" dirty="0"/>
              <a:t>https://www.thoughtworks.com/insights/blog/how-build-excellent-chatbot</a:t>
            </a:r>
            <a:endParaRPr lang="es-ES" sz="1000" b="0" i="0" u="sng" strike="noStrike" cap="none" dirty="0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pic>
        <p:nvPicPr>
          <p:cNvPr id="2" name="Picture 2" descr="Diagram&#10;&#10;Description automatically generated">
            <a:extLst>
              <a:ext uri="{FF2B5EF4-FFF2-40B4-BE49-F238E27FC236}">
                <a16:creationId xmlns:a16="http://schemas.microsoft.com/office/drawing/2014/main" xmlns="" id="{0AE297C5-6ADC-FFDE-FFF9-C41EFF2701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2973" y="1111985"/>
            <a:ext cx="5104940" cy="341528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5" name="Google Shape;125;p28"/>
          <p:cNvCxnSpPr/>
          <p:nvPr/>
        </p:nvCxnSpPr>
        <p:spPr>
          <a:xfrm>
            <a:off x="541097" y="640139"/>
            <a:ext cx="6961800" cy="300"/>
          </a:xfrm>
          <a:prstGeom prst="straightConnector1">
            <a:avLst/>
          </a:prstGeom>
          <a:noFill/>
          <a:ln w="152400" cap="flat" cmpd="sng">
            <a:solidFill>
              <a:srgbClr val="FEB38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6" name="Google Shape;126;p28"/>
          <p:cNvSpPr txBox="1"/>
          <p:nvPr/>
        </p:nvSpPr>
        <p:spPr>
          <a:xfrm>
            <a:off x="541100" y="334650"/>
            <a:ext cx="4865100" cy="4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50" tIns="17150" rIns="17150" bIns="17150" anchor="t" anchorCtr="0">
            <a:noAutofit/>
          </a:bodyPr>
          <a:lstStyle/>
          <a:p>
            <a:pPr>
              <a:buClr>
                <a:srgbClr val="FFFFFF"/>
              </a:buClr>
              <a:buSzPts val="2600"/>
            </a:pPr>
            <a:r>
              <a:rPr lang="es-ES" sz="2400" dirty="0">
                <a:solidFill>
                  <a:srgbClr val="00426E"/>
                </a:solidFill>
                <a:latin typeface="Lato Black"/>
                <a:ea typeface="Lato Black"/>
                <a:cs typeface="Lato Black"/>
              </a:rPr>
              <a:t>Diálogo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Helvetica Neue"/>
              <a:buNone/>
            </a:pPr>
            <a:endParaRPr sz="2400" dirty="0">
              <a:solidFill>
                <a:srgbClr val="00426E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pic>
        <p:nvPicPr>
          <p:cNvPr id="127" name="Google Shape;12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55377" y="207975"/>
            <a:ext cx="733750" cy="615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3" descr="Diagram&#10;&#10;Description automatically generated">
            <a:extLst>
              <a:ext uri="{FF2B5EF4-FFF2-40B4-BE49-F238E27FC236}">
                <a16:creationId xmlns:a16="http://schemas.microsoft.com/office/drawing/2014/main" xmlns="" id="{F77215FF-F67C-BCB3-2E24-FE66453B0F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3565" y="871851"/>
            <a:ext cx="3636237" cy="3980449"/>
          </a:xfrm>
          <a:prstGeom prst="rect">
            <a:avLst/>
          </a:prstGeom>
        </p:spPr>
      </p:pic>
      <p:sp>
        <p:nvSpPr>
          <p:cNvPr id="6" name="Google Shape;90;p4">
            <a:extLst>
              <a:ext uri="{FF2B5EF4-FFF2-40B4-BE49-F238E27FC236}">
                <a16:creationId xmlns:a16="http://schemas.microsoft.com/office/drawing/2014/main" xmlns="" id="{5089C644-27C9-DDBF-6066-CAA69395F808}"/>
              </a:ext>
            </a:extLst>
          </p:cNvPr>
          <p:cNvSpPr/>
          <p:nvPr/>
        </p:nvSpPr>
        <p:spPr>
          <a:xfrm>
            <a:off x="-2292" y="4892872"/>
            <a:ext cx="5809280" cy="24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ES" sz="1000" u="sng" dirty="0"/>
              <a:t>Fuente: </a:t>
            </a:r>
            <a:r>
              <a:rPr lang="es-ES" sz="1000" dirty="0"/>
              <a:t>https://www.analyticsvidhya.com/blog/2019/04/learn-build-chatbot-rasa-nlp-ipl/</a:t>
            </a:r>
            <a:endParaRPr lang="es-ES" sz="1000" b="0" i="0" u="sng" strike="noStrike" cap="none" dirty="0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201239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6"/>
          <p:cNvSpPr txBox="1"/>
          <p:nvPr/>
        </p:nvSpPr>
        <p:spPr>
          <a:xfrm>
            <a:off x="2094725" y="2354400"/>
            <a:ext cx="4878300" cy="4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50" tIns="17150" rIns="17150" bIns="171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Helvetica Neue"/>
              <a:buNone/>
            </a:pPr>
            <a:r>
              <a:rPr lang="es-ES" sz="3000" b="0" i="0" u="none" strike="noStrike" cap="none" dirty="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FASE 1</a:t>
            </a:r>
            <a:endParaRPr sz="3000" b="0" i="0" u="none" strike="noStrike" cap="none" dirty="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115" name="Google Shape;115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6423" y="4011674"/>
            <a:ext cx="852001" cy="9753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0" name="Google Shape;120;p7"/>
          <p:cNvCxnSpPr/>
          <p:nvPr/>
        </p:nvCxnSpPr>
        <p:spPr>
          <a:xfrm>
            <a:off x="541097" y="640139"/>
            <a:ext cx="6961800" cy="300"/>
          </a:xfrm>
          <a:prstGeom prst="straightConnector1">
            <a:avLst/>
          </a:prstGeom>
          <a:noFill/>
          <a:ln w="152400" cap="flat" cmpd="sng">
            <a:solidFill>
              <a:srgbClr val="FEB38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1" name="Google Shape;121;p7"/>
          <p:cNvSpPr txBox="1"/>
          <p:nvPr/>
        </p:nvSpPr>
        <p:spPr>
          <a:xfrm>
            <a:off x="541100" y="334650"/>
            <a:ext cx="4865100" cy="4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50" tIns="17150" rIns="17150" bIns="17150" anchor="t" anchorCtr="0">
            <a:noAutofit/>
          </a:bodyPr>
          <a:lstStyle/>
          <a:p>
            <a:pPr lvl="0"/>
            <a:r>
              <a:rPr lang="es-ES" sz="2400" dirty="0">
                <a:solidFill>
                  <a:srgbClr val="00426E"/>
                </a:solidFill>
                <a:latin typeface="Lato Black"/>
                <a:ea typeface="Lato Black"/>
                <a:cs typeface="Lato Black"/>
                <a:sym typeface="Lato Black"/>
              </a:rPr>
              <a:t>Modelos </a:t>
            </a:r>
            <a:r>
              <a:rPr lang="es-ES" sz="2400" dirty="0" err="1">
                <a:solidFill>
                  <a:srgbClr val="00426E"/>
                </a:solidFill>
                <a:latin typeface="Lato Black"/>
                <a:ea typeface="Lato Black"/>
                <a:cs typeface="Lato Black"/>
                <a:sym typeface="Lato Black"/>
              </a:rPr>
              <a:t>Question</a:t>
            </a:r>
            <a:r>
              <a:rPr lang="es-ES" sz="2400" dirty="0">
                <a:solidFill>
                  <a:srgbClr val="00426E"/>
                </a:solidFill>
                <a:latin typeface="Lato Black"/>
                <a:ea typeface="Lato Black"/>
                <a:cs typeface="Lato Black"/>
                <a:sym typeface="Lato Black"/>
              </a:rPr>
              <a:t> </a:t>
            </a:r>
            <a:r>
              <a:rPr lang="es-ES" sz="2400" dirty="0" err="1">
                <a:solidFill>
                  <a:srgbClr val="00426E"/>
                </a:solidFill>
                <a:latin typeface="Lato Black"/>
                <a:ea typeface="Lato Black"/>
                <a:cs typeface="Lato Black"/>
                <a:sym typeface="Lato Black"/>
              </a:rPr>
              <a:t>Answering</a:t>
            </a:r>
            <a:endParaRPr sz="2400" b="0" i="0" u="none" strike="noStrike" cap="none" dirty="0">
              <a:solidFill>
                <a:srgbClr val="00426E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pic>
        <p:nvPicPr>
          <p:cNvPr id="122" name="Google Shape;122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55377" y="207975"/>
            <a:ext cx="733750" cy="615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n 4"/>
          <p:cNvPicPr/>
          <p:nvPr/>
        </p:nvPicPr>
        <p:blipFill>
          <a:blip r:embed="rId4"/>
          <a:stretch>
            <a:fillRect/>
          </a:stretch>
        </p:blipFill>
        <p:spPr bwMode="auto">
          <a:xfrm>
            <a:off x="896690" y="1261356"/>
            <a:ext cx="7524821" cy="3186466"/>
          </a:xfrm>
          <a:prstGeom prst="rect">
            <a:avLst/>
          </a:prstGeom>
        </p:spPr>
      </p:pic>
      <p:sp>
        <p:nvSpPr>
          <p:cNvPr id="6" name="5 Rectángulo redondeado"/>
          <p:cNvSpPr/>
          <p:nvPr/>
        </p:nvSpPr>
        <p:spPr>
          <a:xfrm>
            <a:off x="5260077" y="2417515"/>
            <a:ext cx="3161434" cy="1759374"/>
          </a:xfrm>
          <a:prstGeom prst="roundRect">
            <a:avLst>
              <a:gd name="adj" fmla="val 16667"/>
            </a:avLst>
          </a:prstGeom>
          <a:solidFill>
            <a:srgbClr val="C3D69B">
              <a:alpha val="10000"/>
            </a:srgbClr>
          </a:solidFill>
          <a:ln w="28575">
            <a:solidFill>
              <a:srgbClr val="9BBB59">
                <a:lumMod val="75000"/>
              </a:srgbClr>
            </a:solidFill>
            <a:round/>
          </a:ln>
          <a:effectLst>
            <a:outerShdw blurRad="3996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s-PE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7" name="Google Shape;127;p8"/>
          <p:cNvCxnSpPr/>
          <p:nvPr/>
        </p:nvCxnSpPr>
        <p:spPr>
          <a:xfrm>
            <a:off x="541097" y="640139"/>
            <a:ext cx="6961800" cy="300"/>
          </a:xfrm>
          <a:prstGeom prst="straightConnector1">
            <a:avLst/>
          </a:prstGeom>
          <a:noFill/>
          <a:ln w="152400" cap="flat" cmpd="sng">
            <a:solidFill>
              <a:srgbClr val="FEB38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8" name="Google Shape;128;p8"/>
          <p:cNvSpPr txBox="1"/>
          <p:nvPr/>
        </p:nvSpPr>
        <p:spPr>
          <a:xfrm>
            <a:off x="541100" y="334650"/>
            <a:ext cx="4865100" cy="4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50" tIns="17150" rIns="17150" bIns="17150" anchor="t" anchorCtr="0">
            <a:noAutofit/>
          </a:bodyPr>
          <a:lstStyle/>
          <a:p>
            <a:pPr lvl="0"/>
            <a:r>
              <a:rPr lang="es-ES" sz="2400" dirty="0" err="1">
                <a:solidFill>
                  <a:srgbClr val="00426E"/>
                </a:solidFill>
                <a:latin typeface="Lato Black"/>
                <a:ea typeface="Lato Black"/>
                <a:cs typeface="Lato Black"/>
                <a:sym typeface="Lato Black"/>
              </a:rPr>
              <a:t>Dataset</a:t>
            </a:r>
            <a:r>
              <a:rPr lang="es-ES" sz="2400" dirty="0">
                <a:solidFill>
                  <a:srgbClr val="00426E"/>
                </a:solidFill>
                <a:latin typeface="Lato Black"/>
                <a:ea typeface="Lato Black"/>
                <a:cs typeface="Lato Black"/>
                <a:sym typeface="Lato Black"/>
              </a:rPr>
              <a:t> 1</a:t>
            </a:r>
            <a:endParaRPr sz="2400" b="0" i="0" u="none" strike="noStrike" cap="none" dirty="0">
              <a:solidFill>
                <a:srgbClr val="00426E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pic>
        <p:nvPicPr>
          <p:cNvPr id="129" name="Google Shape;129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55377" y="207975"/>
            <a:ext cx="733750" cy="61510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ángulo 1"/>
          <p:cNvSpPr/>
          <p:nvPr/>
        </p:nvSpPr>
        <p:spPr>
          <a:xfrm>
            <a:off x="315319" y="1074839"/>
            <a:ext cx="7823970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07950" lvl="0">
              <a:buClr>
                <a:srgbClr val="00426E"/>
              </a:buClr>
              <a:buSzPts val="1900"/>
            </a:pPr>
            <a:r>
              <a:rPr lang="es-MX" sz="1600" dirty="0">
                <a:solidFill>
                  <a:srgbClr val="00426E"/>
                </a:solidFill>
                <a:latin typeface="Lato"/>
                <a:ea typeface="Lato"/>
                <a:cs typeface="Lato"/>
                <a:sym typeface="Lato"/>
              </a:rPr>
              <a:t>Partimos de artículos del BOE para armar nuestro </a:t>
            </a:r>
            <a:r>
              <a:rPr lang="es-MX" sz="1600" dirty="0" err="1">
                <a:solidFill>
                  <a:srgbClr val="00426E"/>
                </a:solidFill>
                <a:latin typeface="Lato"/>
                <a:ea typeface="Lato"/>
                <a:cs typeface="Lato"/>
                <a:sym typeface="Lato"/>
              </a:rPr>
              <a:t>dataset</a:t>
            </a:r>
            <a:r>
              <a:rPr lang="es-MX" sz="1600" dirty="0">
                <a:solidFill>
                  <a:srgbClr val="00426E"/>
                </a:solidFill>
                <a:latin typeface="Lato"/>
                <a:ea typeface="Lato"/>
                <a:cs typeface="Lato"/>
                <a:sym typeface="Lato"/>
              </a:rPr>
              <a:t>; Sobre estos artículos, nos disponíamos a formular preguntas y subrayar las respuestas dentro de cada artículo.</a:t>
            </a:r>
          </a:p>
          <a:p>
            <a:pPr marL="107950" lvl="0">
              <a:buClr>
                <a:srgbClr val="00426E"/>
              </a:buClr>
              <a:buSzPts val="1900"/>
            </a:pPr>
            <a:endParaRPr lang="es-MX" dirty="0">
              <a:solidFill>
                <a:srgbClr val="00426E"/>
              </a:solidFill>
              <a:latin typeface="Lato"/>
              <a:ea typeface="Lato"/>
              <a:cs typeface="Lato"/>
              <a:sym typeface="Lato"/>
            </a:endParaRPr>
          </a:p>
          <a:p>
            <a:pPr marL="107950" lvl="0">
              <a:buClr>
                <a:srgbClr val="00426E"/>
              </a:buClr>
              <a:buSzPts val="1900"/>
            </a:pPr>
            <a:endParaRPr lang="es-MX" b="1" dirty="0">
              <a:solidFill>
                <a:srgbClr val="00426E"/>
              </a:solidFill>
              <a:latin typeface="Lato"/>
              <a:ea typeface="Lato"/>
              <a:cs typeface="Lato"/>
              <a:sym typeface="Lato"/>
            </a:endParaRPr>
          </a:p>
          <a:p>
            <a:pPr marL="107950" lvl="0">
              <a:buClr>
                <a:srgbClr val="00426E"/>
              </a:buClr>
              <a:buSzPts val="1900"/>
            </a:pPr>
            <a:endParaRPr lang="es-MX" b="1" dirty="0">
              <a:solidFill>
                <a:srgbClr val="00426E"/>
              </a:solidFill>
              <a:latin typeface="Lato"/>
              <a:ea typeface="Lato"/>
              <a:cs typeface="Lato"/>
              <a:sym typeface="Lato"/>
            </a:endParaRPr>
          </a:p>
          <a:p>
            <a:pPr marL="107950" lvl="0">
              <a:buClr>
                <a:srgbClr val="00426E"/>
              </a:buClr>
              <a:buSzPts val="1900"/>
            </a:pPr>
            <a:endParaRPr lang="es-MX" b="1" dirty="0">
              <a:solidFill>
                <a:srgbClr val="00426E"/>
              </a:solidFill>
              <a:latin typeface="Lato"/>
              <a:ea typeface="Lato"/>
              <a:cs typeface="Lato"/>
              <a:sym typeface="Lato"/>
            </a:endParaRPr>
          </a:p>
          <a:p>
            <a:pPr marL="450850" lvl="0" indent="-342900">
              <a:buClr>
                <a:srgbClr val="00426E"/>
              </a:buClr>
              <a:buSzPts val="1900"/>
              <a:buFont typeface="+mj-lt"/>
              <a:buAutoNum type="arabicPeriod"/>
            </a:pPr>
            <a:endParaRPr lang="es-MX" b="1" dirty="0">
              <a:solidFill>
                <a:srgbClr val="00426E"/>
              </a:solidFill>
              <a:latin typeface="Lato"/>
              <a:ea typeface="Lato"/>
              <a:cs typeface="Lato"/>
              <a:sym typeface="Lato"/>
            </a:endParaRPr>
          </a:p>
          <a:p>
            <a:pPr marL="450850" lvl="0" indent="-342900">
              <a:buClr>
                <a:srgbClr val="00426E"/>
              </a:buClr>
              <a:buSzPts val="1900"/>
              <a:buFont typeface="+mj-lt"/>
              <a:buAutoNum type="arabicPeriod"/>
            </a:pPr>
            <a:endParaRPr lang="es-MX" b="1" dirty="0">
              <a:solidFill>
                <a:srgbClr val="00426E"/>
              </a:solidFill>
              <a:latin typeface="Lato"/>
              <a:ea typeface="Lato"/>
              <a:cs typeface="Lato"/>
              <a:sym typeface="Lato"/>
            </a:endParaRPr>
          </a:p>
          <a:p>
            <a:pPr marL="450850" lvl="0" indent="-342900">
              <a:buClr>
                <a:srgbClr val="00426E"/>
              </a:buClr>
              <a:buSzPts val="1900"/>
              <a:buFont typeface="+mj-lt"/>
              <a:buAutoNum type="arabicPeriod"/>
            </a:pPr>
            <a:endParaRPr lang="es-MX" b="1" dirty="0">
              <a:solidFill>
                <a:srgbClr val="00426E"/>
              </a:solidFill>
              <a:latin typeface="Lato"/>
              <a:ea typeface="Lato"/>
              <a:cs typeface="Lato"/>
              <a:sym typeface="Lato"/>
            </a:endParaRPr>
          </a:p>
          <a:p>
            <a:pPr>
              <a:buClr>
                <a:srgbClr val="00426E"/>
              </a:buClr>
              <a:buSzPts val="1900"/>
            </a:pPr>
            <a:r>
              <a:rPr lang="es-MX" dirty="0">
                <a:solidFill>
                  <a:srgbClr val="00426E"/>
                </a:solidFill>
                <a:latin typeface="Lato"/>
                <a:ea typeface="Lato"/>
                <a:cs typeface="Lato"/>
                <a:sym typeface="Lato"/>
              </a:rPr>
              <a:t>Llegamos a incluir los datos procedentes del BOE en diferentes modelos BERT y similares, y la mayoría de modelos funcionaron proveyendo respuestas consistentes a las preguntas formuladas.</a:t>
            </a:r>
          </a:p>
          <a:p>
            <a:pPr>
              <a:buClr>
                <a:srgbClr val="00426E"/>
              </a:buClr>
              <a:buSzPts val="1900"/>
            </a:pPr>
            <a:r>
              <a:rPr lang="es-MX" dirty="0">
                <a:solidFill>
                  <a:srgbClr val="00426E"/>
                </a:solidFill>
                <a:latin typeface="Lato"/>
                <a:ea typeface="Lato"/>
                <a:cs typeface="Lato"/>
                <a:sym typeface="Lato"/>
              </a:rPr>
              <a:t> </a:t>
            </a:r>
          </a:p>
          <a:p>
            <a:pPr>
              <a:buClr>
                <a:srgbClr val="00426E"/>
              </a:buClr>
              <a:buSzPts val="1900"/>
            </a:pPr>
            <a:endParaRPr lang="es-MX" dirty="0">
              <a:solidFill>
                <a:srgbClr val="00426E"/>
              </a:solidFill>
              <a:latin typeface="Lato"/>
              <a:ea typeface="Lato"/>
              <a:cs typeface="Lato"/>
              <a:sym typeface="Lato"/>
            </a:endParaRPr>
          </a:p>
          <a:p>
            <a:pPr algn="ctr">
              <a:buClr>
                <a:srgbClr val="00426E"/>
              </a:buClr>
              <a:buSzPts val="1900"/>
            </a:pPr>
            <a:r>
              <a:rPr lang="es-MX" i="1" dirty="0">
                <a:solidFill>
                  <a:srgbClr val="00426E"/>
                </a:solidFill>
                <a:latin typeface="Lato"/>
                <a:ea typeface="Lato"/>
                <a:cs typeface="Lato"/>
                <a:sym typeface="Lato"/>
              </a:rPr>
              <a:t>El modelo con mejor resultado y consistencia en respuestas fue </a:t>
            </a:r>
            <a:r>
              <a:rPr lang="es-MX" b="1" i="1" dirty="0" err="1">
                <a:solidFill>
                  <a:srgbClr val="00426E"/>
                </a:solidFill>
                <a:latin typeface="Lato"/>
                <a:ea typeface="Lato"/>
                <a:cs typeface="Lato"/>
                <a:sym typeface="Lato"/>
              </a:rPr>
              <a:t>RoBERTa</a:t>
            </a:r>
            <a:r>
              <a:rPr lang="es-MX" b="1" i="1" dirty="0">
                <a:solidFill>
                  <a:srgbClr val="00426E"/>
                </a:solidFill>
                <a:latin typeface="Lato"/>
                <a:ea typeface="Lato"/>
                <a:cs typeface="Lato"/>
                <a:sym typeface="Lato"/>
              </a:rPr>
              <a:t>.</a:t>
            </a:r>
          </a:p>
          <a:p>
            <a:pPr marL="107950" lvl="0">
              <a:buClr>
                <a:srgbClr val="00426E"/>
              </a:buClr>
              <a:buSzPts val="1900"/>
            </a:pPr>
            <a:endParaRPr lang="es-MX" b="1" dirty="0">
              <a:solidFill>
                <a:srgbClr val="00426E"/>
              </a:solidFill>
              <a:latin typeface="Lato"/>
              <a:ea typeface="Lato"/>
              <a:cs typeface="Lato"/>
              <a:sym typeface="Lato"/>
            </a:endParaRPr>
          </a:p>
          <a:p>
            <a:pPr marL="107950" lvl="0">
              <a:buClr>
                <a:srgbClr val="00426E"/>
              </a:buClr>
              <a:buSzPts val="1900"/>
            </a:pPr>
            <a:endParaRPr lang="es-MX" dirty="0">
              <a:solidFill>
                <a:srgbClr val="00426E"/>
              </a:solidFill>
              <a:latin typeface="Lato"/>
              <a:ea typeface="Lato"/>
              <a:cs typeface="Lato"/>
              <a:sym typeface="Lato"/>
            </a:endParaRPr>
          </a:p>
          <a:p>
            <a:pPr marL="107950" lvl="0">
              <a:buClr>
                <a:srgbClr val="00426E"/>
              </a:buClr>
              <a:buSzPts val="1900"/>
            </a:pPr>
            <a:endParaRPr lang="es-MX" dirty="0">
              <a:solidFill>
                <a:srgbClr val="00426E"/>
              </a:solidFill>
              <a:latin typeface="Lato"/>
              <a:ea typeface="Lato"/>
              <a:cs typeface="Lato"/>
              <a:sym typeface="Lato"/>
            </a:endParaRPr>
          </a:p>
          <a:p>
            <a:pPr marL="107950" lvl="0">
              <a:buClr>
                <a:srgbClr val="00426E"/>
              </a:buClr>
              <a:buSzPts val="1900"/>
            </a:pPr>
            <a:endParaRPr lang="es-MX" dirty="0">
              <a:solidFill>
                <a:srgbClr val="00426E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" name="Rectángulo 5"/>
          <p:cNvSpPr/>
          <p:nvPr/>
        </p:nvSpPr>
        <p:spPr>
          <a:xfrm>
            <a:off x="3288219" y="2272230"/>
            <a:ext cx="1467555" cy="302405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b="1" dirty="0" err="1">
                <a:solidFill>
                  <a:srgbClr val="00426E"/>
                </a:solidFill>
                <a:latin typeface="Lato"/>
                <a:ea typeface="Lato"/>
                <a:cs typeface="Lato"/>
              </a:rPr>
              <a:t>Haystack</a:t>
            </a:r>
            <a:endParaRPr lang="es-ES" sz="1600" b="1" dirty="0">
              <a:solidFill>
                <a:srgbClr val="00426E"/>
              </a:solidFill>
              <a:latin typeface="Lato"/>
              <a:ea typeface="Lato"/>
              <a:cs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91</TotalTime>
  <Words>876</Words>
  <Application>Microsoft Office PowerPoint</Application>
  <PresentationFormat>Presentación en pantalla (16:9)</PresentationFormat>
  <Paragraphs>166</Paragraphs>
  <Slides>21</Slides>
  <Notes>21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21</vt:i4>
      </vt:variant>
    </vt:vector>
  </HeadingPairs>
  <TitlesOfParts>
    <vt:vector size="31" baseType="lpstr">
      <vt:lpstr>Arial</vt:lpstr>
      <vt:lpstr>Lato</vt:lpstr>
      <vt:lpstr>Noto Sans Symbols</vt:lpstr>
      <vt:lpstr>Calibri</vt:lpstr>
      <vt:lpstr>Helvetica Neue</vt:lpstr>
      <vt:lpstr>Lato Black</vt:lpstr>
      <vt:lpstr>Montserrat</vt:lpstr>
      <vt:lpstr>Montserrat Medium</vt:lpstr>
      <vt:lpstr>Simple Light</vt:lpstr>
      <vt:lpstr>Simple Light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Sílvia Miró</dc:creator>
  <cp:lastModifiedBy>Sílvia Miró</cp:lastModifiedBy>
  <cp:revision>57</cp:revision>
  <dcterms:modified xsi:type="dcterms:W3CDTF">2023-02-13T20:25:10Z</dcterms:modified>
</cp:coreProperties>
</file>